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493" r:id="rId2"/>
    <p:sldId id="511" r:id="rId3"/>
    <p:sldId id="494" r:id="rId4"/>
    <p:sldId id="495" r:id="rId5"/>
    <p:sldId id="496" r:id="rId6"/>
    <p:sldId id="497" r:id="rId7"/>
    <p:sldId id="498" r:id="rId8"/>
    <p:sldId id="499" r:id="rId9"/>
    <p:sldId id="500" r:id="rId10"/>
    <p:sldId id="603" r:id="rId11"/>
    <p:sldId id="501" r:id="rId12"/>
    <p:sldId id="502" r:id="rId13"/>
    <p:sldId id="566" r:id="rId14"/>
    <p:sldId id="512" r:id="rId15"/>
    <p:sldId id="513" r:id="rId16"/>
    <p:sldId id="504" r:id="rId17"/>
    <p:sldId id="505" r:id="rId18"/>
    <p:sldId id="506" r:id="rId19"/>
    <p:sldId id="514" r:id="rId20"/>
    <p:sldId id="515" r:id="rId21"/>
    <p:sldId id="507" r:id="rId22"/>
  </p:sldIdLst>
  <p:sldSz cx="12192000" cy="6858000"/>
  <p:notesSz cx="6797675" cy="9928225"/>
  <p:defaultTextStyle>
    <a:defPPr>
      <a:defRPr lang="de-CH"/>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1323"/>
    <a:srgbClr val="417A4E"/>
    <a:srgbClr val="771C54"/>
    <a:srgbClr val="FFFFFF"/>
    <a:srgbClr val="01A415"/>
    <a:srgbClr val="ED181E"/>
    <a:srgbClr val="7B245A"/>
    <a:srgbClr val="839663"/>
    <a:srgbClr val="F7C600"/>
    <a:srgbClr val="9608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26" autoAdjust="0"/>
    <p:restoredTop sz="96163" autoAdjust="0"/>
  </p:normalViewPr>
  <p:slideViewPr>
    <p:cSldViewPr>
      <p:cViewPr varScale="1">
        <p:scale>
          <a:sx n="113" d="100"/>
          <a:sy n="113" d="100"/>
        </p:scale>
        <p:origin x="468" y="102"/>
      </p:cViewPr>
      <p:guideLst>
        <p:guide orient="horz" pos="2160"/>
        <p:guide pos="384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6" name="Text Box 6"/>
          <p:cNvSpPr txBox="1">
            <a:spLocks noChangeArrowheads="1"/>
          </p:cNvSpPr>
          <p:nvPr/>
        </p:nvSpPr>
        <p:spPr bwMode="auto">
          <a:xfrm>
            <a:off x="2744482" y="179791"/>
            <a:ext cx="1334123" cy="245024"/>
          </a:xfrm>
          <a:prstGeom prst="rect">
            <a:avLst/>
          </a:prstGeom>
          <a:noFill/>
          <a:ln w="28575">
            <a:noFill/>
            <a:miter lim="800000"/>
            <a:headEnd/>
            <a:tailEnd/>
          </a:ln>
          <a:effectLst/>
        </p:spPr>
        <p:txBody>
          <a:bodyPr wrap="none" lIns="91431" tIns="45714" rIns="91431" bIns="45714" anchor="ctr">
            <a:spAutoFit/>
          </a:bodyPr>
          <a:lstStyle/>
          <a:p>
            <a:pPr defTabSz="914182">
              <a:spcBef>
                <a:spcPct val="50000"/>
              </a:spcBef>
              <a:defRPr/>
            </a:pPr>
            <a:r>
              <a:rPr lang="de-CH" sz="1000" b="1"/>
              <a:t>KLASSIFIZIERUNG</a:t>
            </a:r>
          </a:p>
        </p:txBody>
      </p:sp>
      <p:sp>
        <p:nvSpPr>
          <p:cNvPr id="20487" name="Rectangle 7"/>
          <p:cNvSpPr>
            <a:spLocks noGrp="1" noChangeArrowheads="1"/>
          </p:cNvSpPr>
          <p:nvPr>
            <p:ph type="dt" sz="quarter" idx="1"/>
          </p:nvPr>
        </p:nvSpPr>
        <p:spPr bwMode="auto">
          <a:xfrm>
            <a:off x="4680550" y="396175"/>
            <a:ext cx="1762948" cy="577555"/>
          </a:xfrm>
          <a:prstGeom prst="rect">
            <a:avLst/>
          </a:prstGeom>
          <a:noFill/>
          <a:ln w="28575">
            <a:noFill/>
            <a:miter lim="800000"/>
            <a:headEnd type="none" w="sm" len="sm"/>
            <a:tailEnd type="none" w="sm" len="sm"/>
          </a:ln>
          <a:effectLst/>
        </p:spPr>
        <p:txBody>
          <a:bodyPr vert="horz" wrap="none" lIns="91297" tIns="45648" rIns="91297" bIns="45648" numCol="1" anchor="ctr" anchorCtr="0" compatLnSpc="1">
            <a:prstTxWarp prst="textNoShape">
              <a:avLst/>
            </a:prstTxWarp>
          </a:bodyPr>
          <a:lstStyle>
            <a:lvl1pPr algn="r" defTabSz="914182">
              <a:defRPr sz="1000"/>
            </a:lvl1pPr>
          </a:lstStyle>
          <a:p>
            <a:pPr>
              <a:defRPr/>
            </a:pPr>
            <a:r>
              <a:rPr lang="de-DE"/>
              <a:t>Stand TT.MM.JJ</a:t>
            </a:r>
            <a:endParaRPr lang="fr-CH"/>
          </a:p>
        </p:txBody>
      </p:sp>
      <p:sp>
        <p:nvSpPr>
          <p:cNvPr id="20488" name="Rectangle 8"/>
          <p:cNvSpPr>
            <a:spLocks noGrp="1" noChangeAspect="1" noChangeArrowheads="1"/>
          </p:cNvSpPr>
          <p:nvPr>
            <p:ph type="hdr" sz="quarter"/>
          </p:nvPr>
        </p:nvSpPr>
        <p:spPr bwMode="auto">
          <a:xfrm>
            <a:off x="324002" y="396176"/>
            <a:ext cx="3600545" cy="575964"/>
          </a:xfrm>
          <a:prstGeom prst="rect">
            <a:avLst/>
          </a:prstGeom>
          <a:noFill/>
          <a:ln w="28575">
            <a:noFill/>
            <a:miter lim="800000"/>
            <a:headEnd type="none" w="sm" len="sm"/>
            <a:tailEnd type="none" w="sm" len="sm"/>
          </a:ln>
          <a:effectLst/>
        </p:spPr>
        <p:txBody>
          <a:bodyPr vert="horz" wrap="none" lIns="91297" tIns="45648" rIns="91297" bIns="45648" numCol="1" anchor="ctr" anchorCtr="0" compatLnSpc="1">
            <a:prstTxWarp prst="textNoShape">
              <a:avLst/>
            </a:prstTxWarp>
          </a:bodyPr>
          <a:lstStyle>
            <a:lvl1pPr algn="l" defTabSz="914182">
              <a:defRPr sz="1000" b="1"/>
            </a:lvl1pPr>
          </a:lstStyle>
          <a:p>
            <a:pPr>
              <a:defRPr/>
            </a:pPr>
            <a:r>
              <a:rPr lang="fr-CH"/>
              <a:t>Bezeichnung des Anlasses mit Datum bzw Geschäft / Vorhaben</a:t>
            </a:r>
          </a:p>
        </p:txBody>
      </p:sp>
      <p:sp>
        <p:nvSpPr>
          <p:cNvPr id="20489" name="Rectangle 9"/>
          <p:cNvSpPr>
            <a:spLocks noGrp="1" noChangeArrowheads="1"/>
          </p:cNvSpPr>
          <p:nvPr>
            <p:ph type="ftr" sz="quarter" idx="2"/>
          </p:nvPr>
        </p:nvSpPr>
        <p:spPr bwMode="auto">
          <a:xfrm>
            <a:off x="324002" y="9377718"/>
            <a:ext cx="2952542" cy="469364"/>
          </a:xfrm>
          <a:prstGeom prst="rect">
            <a:avLst/>
          </a:prstGeom>
          <a:noFill/>
          <a:ln w="28575">
            <a:noFill/>
            <a:miter lim="800000"/>
            <a:headEnd type="none" w="sm" len="sm"/>
            <a:tailEnd type="none" w="sm" len="sm"/>
          </a:ln>
          <a:effectLst/>
        </p:spPr>
        <p:txBody>
          <a:bodyPr vert="horz" wrap="none" lIns="91306" tIns="45652" rIns="91306" bIns="45652" numCol="1" anchor="b" anchorCtr="0" compatLnSpc="1">
            <a:prstTxWarp prst="textNoShape">
              <a:avLst/>
            </a:prstTxWarp>
          </a:bodyPr>
          <a:lstStyle>
            <a:lvl1pPr algn="l" defTabSz="914182">
              <a:defRPr sz="1000"/>
            </a:lvl1pPr>
          </a:lstStyle>
          <a:p>
            <a:pPr>
              <a:defRPr/>
            </a:pPr>
            <a:r>
              <a:rPr lang="fr-CH"/>
              <a:t>Referent oder Herausgeber</a:t>
            </a:r>
          </a:p>
        </p:txBody>
      </p:sp>
      <p:sp>
        <p:nvSpPr>
          <p:cNvPr id="20490" name="Rectangle 10"/>
          <p:cNvSpPr>
            <a:spLocks noGrp="1" noChangeArrowheads="1"/>
          </p:cNvSpPr>
          <p:nvPr>
            <p:ph type="sldNum" sz="quarter" idx="3"/>
          </p:nvPr>
        </p:nvSpPr>
        <p:spPr bwMode="auto">
          <a:xfrm>
            <a:off x="4680549" y="9377718"/>
            <a:ext cx="1764536" cy="469364"/>
          </a:xfrm>
          <a:prstGeom prst="rect">
            <a:avLst/>
          </a:prstGeom>
          <a:noFill/>
          <a:ln w="28575">
            <a:noFill/>
            <a:miter lim="800000"/>
            <a:headEnd type="none" w="sm" len="sm"/>
            <a:tailEnd type="none" w="sm" len="sm"/>
          </a:ln>
          <a:effectLst/>
        </p:spPr>
        <p:txBody>
          <a:bodyPr vert="horz" wrap="none" lIns="91306" tIns="45652" rIns="91306" bIns="45652" numCol="1" anchor="b" anchorCtr="0" compatLnSpc="1">
            <a:prstTxWarp prst="textNoShape">
              <a:avLst/>
            </a:prstTxWarp>
          </a:bodyPr>
          <a:lstStyle>
            <a:lvl1pPr algn="r" defTabSz="914182">
              <a:defRPr sz="1000"/>
            </a:lvl1pPr>
          </a:lstStyle>
          <a:p>
            <a:pPr>
              <a:defRPr/>
            </a:pPr>
            <a:fld id="{84082F82-AF5E-4CE6-A193-61CBE60D22C1}" type="slidenum">
              <a:rPr lang="fr-CH"/>
              <a:pPr>
                <a:defRPr/>
              </a:pPr>
              <a:t>‹Nr.›</a:t>
            </a:fld>
            <a:endParaRPr lang="fr-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8"/>
          <p:cNvSpPr>
            <a:spLocks noGrp="1" noRot="1" noChangeAspect="1" noChangeArrowheads="1" noTextEdit="1"/>
          </p:cNvSpPr>
          <p:nvPr>
            <p:ph type="sldImg" idx="2"/>
          </p:nvPr>
        </p:nvSpPr>
        <p:spPr bwMode="auto">
          <a:xfrm>
            <a:off x="30163" y="1082675"/>
            <a:ext cx="3205162" cy="1803400"/>
          </a:xfrm>
          <a:prstGeom prst="rect">
            <a:avLst/>
          </a:prstGeom>
          <a:noFill/>
          <a:ln w="9525">
            <a:solidFill>
              <a:srgbClr val="000000"/>
            </a:solidFill>
            <a:miter lim="800000"/>
            <a:headEnd/>
            <a:tailEnd/>
          </a:ln>
        </p:spPr>
      </p:sp>
      <p:sp>
        <p:nvSpPr>
          <p:cNvPr id="8201" name="Rectangle 9"/>
          <p:cNvSpPr>
            <a:spLocks noGrp="1" noChangeArrowheads="1"/>
          </p:cNvSpPr>
          <p:nvPr>
            <p:ph type="body" sz="quarter" idx="3"/>
          </p:nvPr>
        </p:nvSpPr>
        <p:spPr bwMode="auto">
          <a:xfrm>
            <a:off x="324002" y="3029382"/>
            <a:ext cx="6121084" cy="6348336"/>
          </a:xfrm>
          <a:prstGeom prst="rect">
            <a:avLst/>
          </a:prstGeom>
          <a:noFill/>
          <a:ln w="12700">
            <a:noFill/>
            <a:miter lim="800000"/>
            <a:headEnd type="none" w="sm" len="sm"/>
            <a:tailEnd type="none" w="sm" len="sm"/>
          </a:ln>
          <a:effectLst/>
        </p:spPr>
        <p:txBody>
          <a:bodyPr vert="horz" wrap="square" lIns="91297" tIns="45648" rIns="91297" bIns="45648" numCol="1" anchor="t" anchorCtr="0" compatLnSpc="1">
            <a:prstTxWarp prst="textNoShape">
              <a:avLst/>
            </a:prstTxWarp>
          </a:bodyPr>
          <a:lstStyle/>
          <a:p>
            <a:pPr lvl="0"/>
            <a:r>
              <a:rPr lang="de-CH" noProof="0"/>
              <a:t>Klicken Sie, um die Formate des Vorlagentextes zu bearbeiten</a:t>
            </a:r>
          </a:p>
          <a:p>
            <a:pPr lvl="1"/>
            <a:r>
              <a:rPr lang="de-CH" noProof="0"/>
              <a:t>Zweite Ebene</a:t>
            </a:r>
          </a:p>
          <a:p>
            <a:pPr lvl="2"/>
            <a:r>
              <a:rPr lang="de-CH" noProof="0"/>
              <a:t>Dritte Ebene</a:t>
            </a:r>
          </a:p>
          <a:p>
            <a:pPr lvl="3"/>
            <a:endParaRPr lang="de-CH" noProof="0"/>
          </a:p>
        </p:txBody>
      </p:sp>
      <p:sp>
        <p:nvSpPr>
          <p:cNvPr id="8202" name="Rectangle 10"/>
          <p:cNvSpPr>
            <a:spLocks noGrp="1" noChangeArrowheads="1"/>
          </p:cNvSpPr>
          <p:nvPr>
            <p:ph type="dt" sz="quarter" idx="1"/>
          </p:nvPr>
        </p:nvSpPr>
        <p:spPr bwMode="auto">
          <a:xfrm>
            <a:off x="4678961" y="394584"/>
            <a:ext cx="1762948" cy="577556"/>
          </a:xfrm>
          <a:prstGeom prst="rect">
            <a:avLst/>
          </a:prstGeom>
          <a:noFill/>
          <a:ln w="28575">
            <a:noFill/>
            <a:miter lim="800000"/>
            <a:headEnd type="none" w="sm" len="sm"/>
            <a:tailEnd type="none" w="sm" len="sm"/>
          </a:ln>
          <a:effectLst/>
        </p:spPr>
        <p:txBody>
          <a:bodyPr vert="horz" wrap="none" lIns="91297" tIns="45648" rIns="91297" bIns="45648" numCol="1" anchor="ctr" anchorCtr="0" compatLnSpc="1">
            <a:prstTxWarp prst="textNoShape">
              <a:avLst/>
            </a:prstTxWarp>
          </a:bodyPr>
          <a:lstStyle>
            <a:lvl1pPr algn="r" defTabSz="914182">
              <a:defRPr sz="1000"/>
            </a:lvl1pPr>
          </a:lstStyle>
          <a:p>
            <a:pPr>
              <a:defRPr/>
            </a:pPr>
            <a:r>
              <a:rPr lang="de-DE"/>
              <a:t>Stand TT.MM.JJ</a:t>
            </a:r>
            <a:endParaRPr lang="fr-CH"/>
          </a:p>
        </p:txBody>
      </p:sp>
      <p:sp>
        <p:nvSpPr>
          <p:cNvPr id="8203" name="Rectangle 11"/>
          <p:cNvSpPr>
            <a:spLocks noGrp="1" noChangeArrowheads="1"/>
          </p:cNvSpPr>
          <p:nvPr>
            <p:ph type="hdr" sz="quarter"/>
          </p:nvPr>
        </p:nvSpPr>
        <p:spPr bwMode="auto">
          <a:xfrm>
            <a:off x="324002" y="394584"/>
            <a:ext cx="3598956" cy="577556"/>
          </a:xfrm>
          <a:prstGeom prst="rect">
            <a:avLst/>
          </a:prstGeom>
          <a:noFill/>
          <a:ln w="28575">
            <a:noFill/>
            <a:miter lim="800000"/>
            <a:headEnd type="none" w="sm" len="sm"/>
            <a:tailEnd type="none" w="sm" len="sm"/>
          </a:ln>
          <a:effectLst/>
        </p:spPr>
        <p:txBody>
          <a:bodyPr vert="horz" wrap="none" lIns="91297" tIns="45648" rIns="91297" bIns="45648" numCol="1" anchor="ctr" anchorCtr="0" compatLnSpc="1">
            <a:prstTxWarp prst="textNoShape">
              <a:avLst/>
            </a:prstTxWarp>
          </a:bodyPr>
          <a:lstStyle>
            <a:lvl1pPr algn="l" defTabSz="914182">
              <a:defRPr sz="1000" b="1"/>
            </a:lvl1pPr>
          </a:lstStyle>
          <a:p>
            <a:pPr>
              <a:defRPr/>
            </a:pPr>
            <a:r>
              <a:rPr lang="fr-CH"/>
              <a:t>Bezeichnung des Anlasses mit Datum bzw Geschäft / Vorhaben</a:t>
            </a:r>
          </a:p>
        </p:txBody>
      </p:sp>
      <p:sp>
        <p:nvSpPr>
          <p:cNvPr id="8204" name="Text Box 12"/>
          <p:cNvSpPr txBox="1">
            <a:spLocks noChangeArrowheads="1"/>
          </p:cNvSpPr>
          <p:nvPr/>
        </p:nvSpPr>
        <p:spPr bwMode="auto">
          <a:xfrm>
            <a:off x="1546948" y="108192"/>
            <a:ext cx="3694250" cy="245024"/>
          </a:xfrm>
          <a:prstGeom prst="rect">
            <a:avLst/>
          </a:prstGeom>
          <a:noFill/>
          <a:ln w="28575">
            <a:noFill/>
            <a:miter lim="800000"/>
            <a:headEnd/>
            <a:tailEnd/>
          </a:ln>
          <a:effectLst/>
        </p:spPr>
        <p:txBody>
          <a:bodyPr lIns="91431" tIns="45714" rIns="91431" bIns="45714">
            <a:spAutoFit/>
          </a:bodyPr>
          <a:lstStyle/>
          <a:p>
            <a:pPr defTabSz="914182">
              <a:spcBef>
                <a:spcPct val="50000"/>
              </a:spcBef>
              <a:defRPr/>
            </a:pPr>
            <a:r>
              <a:rPr lang="de-CH" sz="1000" b="1"/>
              <a:t>KLASSIFIZIERUNG</a:t>
            </a:r>
          </a:p>
        </p:txBody>
      </p:sp>
      <p:sp>
        <p:nvSpPr>
          <p:cNvPr id="8205" name="Rectangle 13"/>
          <p:cNvSpPr>
            <a:spLocks noGrp="1" noChangeArrowheads="1"/>
          </p:cNvSpPr>
          <p:nvPr>
            <p:ph type="ftr" sz="quarter" idx="4"/>
          </p:nvPr>
        </p:nvSpPr>
        <p:spPr bwMode="auto">
          <a:xfrm>
            <a:off x="324002" y="9377718"/>
            <a:ext cx="2952542" cy="469364"/>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l" eaLnBrk="1" hangingPunct="1">
              <a:defRPr sz="1000"/>
            </a:lvl1pPr>
          </a:lstStyle>
          <a:p>
            <a:pPr>
              <a:defRPr/>
            </a:pPr>
            <a:r>
              <a:rPr lang="de-CH"/>
              <a:t>Referent oder Herausgeber</a:t>
            </a:r>
          </a:p>
        </p:txBody>
      </p:sp>
      <p:sp>
        <p:nvSpPr>
          <p:cNvPr id="8206" name="Rectangle 14"/>
          <p:cNvSpPr>
            <a:spLocks noGrp="1" noChangeArrowheads="1"/>
          </p:cNvSpPr>
          <p:nvPr>
            <p:ph type="sldNum" sz="quarter" idx="5"/>
          </p:nvPr>
        </p:nvSpPr>
        <p:spPr bwMode="auto">
          <a:xfrm>
            <a:off x="4680549" y="9377718"/>
            <a:ext cx="1764536" cy="469364"/>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eaLnBrk="1" hangingPunct="1">
              <a:defRPr sz="1000"/>
            </a:lvl1pPr>
          </a:lstStyle>
          <a:p>
            <a:pPr>
              <a:defRPr/>
            </a:pPr>
            <a:fld id="{E2143B94-1D19-4D92-873E-53FD61B92381}" type="slidenum">
              <a:rPr lang="de-CH"/>
              <a:pPr>
                <a:defRPr/>
              </a:pPr>
              <a:t>‹Nr.›</a:t>
            </a:fld>
            <a:endParaRPr lang="de-CH"/>
          </a:p>
        </p:txBody>
      </p:sp>
    </p:spTree>
  </p:cSld>
  <p:clrMap bg1="lt1" tx1="dk1" bg2="lt2" tx2="dk2" accent1="accent1" accent2="accent2" accent3="accent3" accent4="accent4" accent5="accent5" accent6="accent6" hlink="hlink" folHlink="folHlink"/>
  <p:hf/>
  <p:notesStyle>
    <a:lvl1pPr marL="180975" indent="-180975" algn="l" rtl="0" eaLnBrk="0" fontAlgn="base" hangingPunct="0">
      <a:spcBef>
        <a:spcPct val="50000"/>
      </a:spcBef>
      <a:spcAft>
        <a:spcPct val="0"/>
      </a:spcAft>
      <a:buChar char="•"/>
      <a:defRPr sz="1400" kern="1200">
        <a:solidFill>
          <a:schemeClr val="tx1"/>
        </a:solidFill>
        <a:latin typeface="Arial" charset="0"/>
        <a:ea typeface="+mn-ea"/>
        <a:cs typeface="+mn-cs"/>
      </a:defRPr>
    </a:lvl1pPr>
    <a:lvl2pPr marL="538163" indent="-177800" algn="l" rtl="0" eaLnBrk="0" fontAlgn="base" hangingPunct="0">
      <a:spcBef>
        <a:spcPct val="30000"/>
      </a:spcBef>
      <a:spcAft>
        <a:spcPct val="0"/>
      </a:spcAft>
      <a:buFont typeface="Arial" charset="0"/>
      <a:buChar char="–"/>
      <a:defRPr sz="1400" kern="1200">
        <a:solidFill>
          <a:schemeClr val="tx1"/>
        </a:solidFill>
        <a:latin typeface="Arial" charset="0"/>
        <a:ea typeface="+mn-ea"/>
        <a:cs typeface="+mn-cs"/>
      </a:defRPr>
    </a:lvl2pPr>
    <a:lvl3pPr marL="895350" indent="-177800" algn="l" rtl="0" eaLnBrk="0" fontAlgn="base" hangingPunct="0">
      <a:spcBef>
        <a:spcPct val="30000"/>
      </a:spcBef>
      <a:spcAft>
        <a:spcPct val="0"/>
      </a:spcAft>
      <a:buFont typeface="Arial" charset="0"/>
      <a:buChar char="º"/>
      <a:defRPr sz="1400" kern="1200">
        <a:solidFill>
          <a:schemeClr val="tx1"/>
        </a:solidFill>
        <a:latin typeface="Arial" charset="0"/>
        <a:ea typeface="+mn-ea"/>
        <a:cs typeface="+mn-cs"/>
      </a:defRPr>
    </a:lvl3pPr>
    <a:lvl4pPr marL="1257300" indent="-182563" algn="l" rtl="0" eaLnBrk="0" fontAlgn="base" hangingPunct="0">
      <a:lnSpc>
        <a:spcPct val="90000"/>
      </a:lnSpc>
      <a:spcBef>
        <a:spcPct val="20000"/>
      </a:spcBef>
      <a:spcAft>
        <a:spcPct val="0"/>
      </a:spcAft>
      <a:defRPr sz="1400" kern="1200">
        <a:solidFill>
          <a:schemeClr val="tx1"/>
        </a:solidFill>
        <a:latin typeface="Arial" charset="0"/>
        <a:ea typeface="+mn-ea"/>
        <a:cs typeface="+mn-cs"/>
      </a:defRPr>
    </a:lvl4pPr>
    <a:lvl5pPr marL="2057400" indent="-228600" algn="l" rtl="0" eaLnBrk="0" fontAlgn="base" hangingPunct="0">
      <a:lnSpc>
        <a:spcPct val="90000"/>
      </a:lnSpc>
      <a:spcBef>
        <a:spcPct val="20000"/>
      </a:spcBef>
      <a:spcAft>
        <a:spcPct val="0"/>
      </a:spcAft>
      <a:defRPr sz="16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010036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10</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225251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11</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199028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12</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912448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13</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362140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14</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657018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15</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877713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16</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53034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17</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42786889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18</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67242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19</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361330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2</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19519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20</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745708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21</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445022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3</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38449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4</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2944027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5</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1791188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6</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528997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7</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4034516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8</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3553845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Grp="1" noChangeArrowheads="1"/>
          </p:cNvSpPr>
          <p:nvPr>
            <p:ph type="dt" sz="quarter" idx="1"/>
          </p:nvPr>
        </p:nvSpPr>
        <p:spPr>
          <a:noFill/>
        </p:spPr>
        <p:txBody>
          <a:bodyPr/>
          <a:lstStyle/>
          <a:p>
            <a:r>
              <a:rPr lang="de-DE"/>
              <a:t>Stand TT.MM.JJ</a:t>
            </a:r>
            <a:endParaRPr lang="fr-CH"/>
          </a:p>
        </p:txBody>
      </p:sp>
      <p:sp>
        <p:nvSpPr>
          <p:cNvPr id="12291" name="Rectangle 11"/>
          <p:cNvSpPr>
            <a:spLocks noGrp="1" noChangeArrowheads="1"/>
          </p:cNvSpPr>
          <p:nvPr>
            <p:ph type="hdr" sz="quarter"/>
          </p:nvPr>
        </p:nvSpPr>
        <p:spPr>
          <a:noFill/>
        </p:spPr>
        <p:txBody>
          <a:bodyPr/>
          <a:lstStyle/>
          <a:p>
            <a:r>
              <a:rPr lang="fr-CH"/>
              <a:t>Bezeichnung des Anlasses mit Datum bzw Geschäft / Vorhaben</a:t>
            </a:r>
          </a:p>
        </p:txBody>
      </p:sp>
      <p:sp>
        <p:nvSpPr>
          <p:cNvPr id="12292" name="Rectangle 13"/>
          <p:cNvSpPr>
            <a:spLocks noGrp="1" noChangeArrowheads="1"/>
          </p:cNvSpPr>
          <p:nvPr>
            <p:ph type="ftr" sz="quarter" idx="4"/>
          </p:nvPr>
        </p:nvSpPr>
        <p:spPr>
          <a:noFill/>
        </p:spPr>
        <p:txBody>
          <a:bodyPr/>
          <a:lstStyle/>
          <a:p>
            <a:r>
              <a:rPr lang="de-CH"/>
              <a:t>Referent oder Herausgeber</a:t>
            </a:r>
          </a:p>
        </p:txBody>
      </p:sp>
      <p:sp>
        <p:nvSpPr>
          <p:cNvPr id="12293" name="Rectangle 14"/>
          <p:cNvSpPr>
            <a:spLocks noGrp="1" noChangeArrowheads="1"/>
          </p:cNvSpPr>
          <p:nvPr>
            <p:ph type="sldNum" sz="quarter" idx="5"/>
          </p:nvPr>
        </p:nvSpPr>
        <p:spPr>
          <a:noFill/>
        </p:spPr>
        <p:txBody>
          <a:bodyPr/>
          <a:lstStyle/>
          <a:p>
            <a:fld id="{1194C4BD-2444-4E7C-B00C-042BC4020DC7}" type="slidenum">
              <a:rPr lang="de-CH" smtClean="0"/>
              <a:pPr/>
              <a:t>9</a:t>
            </a:fld>
            <a:endParaRPr lang="de-CH"/>
          </a:p>
        </p:txBody>
      </p:sp>
      <p:sp>
        <p:nvSpPr>
          <p:cNvPr id="12294" name="Rectangle 6"/>
          <p:cNvSpPr>
            <a:spLocks noGrp="1" noRot="1" noChangeAspect="1" noChangeArrowheads="1" noTextEdit="1"/>
          </p:cNvSpPr>
          <p:nvPr>
            <p:ph type="sldImg"/>
          </p:nvPr>
        </p:nvSpPr>
        <p:spPr>
          <a:xfrm>
            <a:off x="31750" y="1079500"/>
            <a:ext cx="3200400" cy="1800225"/>
          </a:xfrm>
          <a:ln/>
        </p:spPr>
      </p:sp>
      <p:sp>
        <p:nvSpPr>
          <p:cNvPr id="12295" name="Rectangle 7"/>
          <p:cNvSpPr>
            <a:spLocks noGrp="1" noChangeArrowheads="1"/>
          </p:cNvSpPr>
          <p:nvPr>
            <p:ph type="body" idx="1"/>
          </p:nvPr>
        </p:nvSpPr>
        <p:spPr>
          <a:noFill/>
          <a:ln w="9525"/>
        </p:spPr>
        <p:txBody>
          <a:bodyPr/>
          <a:lstStyle/>
          <a:p>
            <a:pPr eaLnBrk="1" hangingPunct="1"/>
            <a:endParaRPr lang="de-CH" dirty="0"/>
          </a:p>
          <a:p>
            <a:pPr lvl="2" eaLnBrk="1" hangingPunct="1"/>
            <a:endParaRPr lang="de-CH" dirty="0"/>
          </a:p>
          <a:p>
            <a:pPr eaLnBrk="1" hangingPunct="1"/>
            <a:endParaRPr lang="de-CH" dirty="0"/>
          </a:p>
        </p:txBody>
      </p:sp>
    </p:spTree>
    <p:extLst>
      <p:ext uri="{BB962C8B-B14F-4D97-AF65-F5344CB8AC3E}">
        <p14:creationId xmlns:p14="http://schemas.microsoft.com/office/powerpoint/2010/main" val="8060318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ext Box 32"/>
          <p:cNvSpPr txBox="1">
            <a:spLocks noChangeArrowheads="1"/>
          </p:cNvSpPr>
          <p:nvPr/>
        </p:nvSpPr>
        <p:spPr bwMode="auto">
          <a:xfrm>
            <a:off x="6081185" y="354013"/>
            <a:ext cx="2798233" cy="270074"/>
          </a:xfrm>
          <a:prstGeom prst="rect">
            <a:avLst/>
          </a:prstGeom>
          <a:noFill/>
          <a:ln w="9525">
            <a:noFill/>
            <a:miter lim="800000"/>
            <a:headEnd/>
            <a:tailEnd/>
          </a:ln>
          <a:effectLst/>
        </p:spPr>
        <p:txBody>
          <a:bodyPr lIns="0" tIns="0" rIns="0" bIns="0">
            <a:spAutoFit/>
          </a:bodyPr>
          <a:lstStyle/>
          <a:p>
            <a:pPr algn="l">
              <a:spcBef>
                <a:spcPct val="100000"/>
              </a:spcBef>
              <a:defRPr/>
            </a:pPr>
            <a:r>
              <a:rPr lang="de-CH" sz="900" b="1" dirty="0"/>
              <a:t>Schweizer Armee</a:t>
            </a:r>
          </a:p>
          <a:p>
            <a:pPr algn="l">
              <a:lnSpc>
                <a:spcPct val="45000"/>
              </a:lnSpc>
              <a:spcBef>
                <a:spcPct val="50000"/>
              </a:spcBef>
              <a:defRPr/>
            </a:pPr>
            <a:r>
              <a:rPr lang="de-CH" sz="900" dirty="0"/>
              <a:t>Logistikbasis der Armee LBA</a:t>
            </a:r>
          </a:p>
        </p:txBody>
      </p:sp>
      <p:pic>
        <p:nvPicPr>
          <p:cNvPr id="6" name="Picture 3" descr="\\ifc1.ifr.intra2.admin.ch\Userhomes\U80781291\Desktop\Bild2.png"/>
          <p:cNvPicPr>
            <a:picLocks noChangeAspect="1" noChangeArrowheads="1"/>
          </p:cNvPicPr>
          <p:nvPr userDrawn="1"/>
        </p:nvPicPr>
        <p:blipFill>
          <a:blip r:embed="rId2" cstate="print"/>
          <a:srcRect/>
          <a:stretch>
            <a:fillRect/>
          </a:stretch>
        </p:blipFill>
        <p:spPr bwMode="auto">
          <a:xfrm>
            <a:off x="10214034" y="428604"/>
            <a:ext cx="1495525" cy="2066400"/>
          </a:xfrm>
          <a:prstGeom prst="rect">
            <a:avLst/>
          </a:prstGeom>
          <a:noFill/>
        </p:spPr>
      </p:pic>
      <p:pic>
        <p:nvPicPr>
          <p:cNvPr id="7" name="Picture 37" descr="Logo_CMYK_pos"/>
          <p:cNvPicPr>
            <a:picLocks noChangeAspect="1" noChangeArrowheads="1"/>
          </p:cNvPicPr>
          <p:nvPr userDrawn="1"/>
        </p:nvPicPr>
        <p:blipFill>
          <a:blip r:embed="rId3" cstate="print"/>
          <a:srcRect/>
          <a:stretch>
            <a:fillRect/>
          </a:stretch>
        </p:blipFill>
        <p:spPr bwMode="auto">
          <a:xfrm>
            <a:off x="928800" y="387350"/>
            <a:ext cx="1998000" cy="50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9184217" y="279400"/>
            <a:ext cx="2497667" cy="5886450"/>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1691217" y="279400"/>
            <a:ext cx="7289800" cy="5886450"/>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lstStyle>
            <a:lvl1pPr algn="l">
              <a:defRPr sz="4000" b="1" cap="all"/>
            </a:lvl1pPr>
          </a:lstStyle>
          <a:p>
            <a:r>
              <a:rPr lang="de-DE"/>
              <a:t>Titelmasterformat durch Klicken bearbeiten</a:t>
            </a:r>
            <a:endParaRPr lang="en-US"/>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5"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1714501" y="1449388"/>
            <a:ext cx="4881033"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6798734" y="1449388"/>
            <a:ext cx="4883151"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6"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de-DE"/>
              <a:t>Titelmasterformat durch Klicken bearbeiten</a:t>
            </a:r>
            <a:endParaRPr lang="en-US"/>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8"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4"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3"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endParaRPr lang="en-US"/>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6"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endParaRPr lang="en-US"/>
          </a:p>
        </p:txBody>
      </p:sp>
      <p:sp>
        <p:nvSpPr>
          <p:cNvPr id="3" name="Bildplatzhalt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US"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Rectangle 44"/>
          <p:cNvSpPr>
            <a:spLocks noGrp="1" noChangeArrowheads="1"/>
          </p:cNvSpPr>
          <p:nvPr>
            <p:ph type="ftr" sz="quarter" idx="10"/>
          </p:nvPr>
        </p:nvSpPr>
        <p:spPr>
          <a:ln/>
        </p:spPr>
        <p:txBody>
          <a:bodyPr/>
          <a:lstStyle>
            <a:lvl1pPr>
              <a:defRPr/>
            </a:lvl1pPr>
          </a:lstStyle>
          <a:p>
            <a:pPr>
              <a:defRPr/>
            </a:pPr>
            <a:r>
              <a:rPr lang="de-DE"/>
              <a:t>Referent oder Herausgeber</a:t>
            </a:r>
          </a:p>
        </p:txBody>
      </p:sp>
      <p:sp>
        <p:nvSpPr>
          <p:cNvPr id="6" name="Rectangle 45"/>
          <p:cNvSpPr>
            <a:spLocks noGrp="1" noChangeArrowheads="1"/>
          </p:cNvSpPr>
          <p:nvPr>
            <p:ph type="dt" sz="half" idx="11"/>
          </p:nvPr>
        </p:nvSpPr>
        <p:spPr>
          <a:ln/>
        </p:spPr>
        <p:txBody>
          <a:bodyPr/>
          <a:lstStyle>
            <a:lvl1pPr>
              <a:defRPr/>
            </a:lvl1pPr>
          </a:lstStyle>
          <a:p>
            <a:pPr>
              <a:defRPr/>
            </a:pPr>
            <a:r>
              <a:rPr lang="en-US"/>
              <a:t>Bezeichnung des Anlasses / Datum</a:t>
            </a:r>
            <a:endParaRPr lang="de-DE" sz="6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Text Box 25"/>
          <p:cNvSpPr txBox="1">
            <a:spLocks noChangeArrowheads="1"/>
          </p:cNvSpPr>
          <p:nvPr/>
        </p:nvSpPr>
        <p:spPr bwMode="auto">
          <a:xfrm>
            <a:off x="711200" y="304800"/>
            <a:ext cx="6807200" cy="457200"/>
          </a:xfrm>
          <a:prstGeom prst="rect">
            <a:avLst/>
          </a:prstGeom>
          <a:noFill/>
          <a:ln w="9525">
            <a:noFill/>
            <a:miter lim="800000"/>
            <a:headEnd/>
            <a:tailEnd/>
          </a:ln>
          <a:effectLst/>
        </p:spPr>
        <p:txBody>
          <a:bodyPr>
            <a:spAutoFit/>
          </a:bodyPr>
          <a:lstStyle/>
          <a:p>
            <a:pPr algn="l">
              <a:spcBef>
                <a:spcPct val="50000"/>
              </a:spcBef>
              <a:defRPr/>
            </a:pPr>
            <a:endParaRPr lang="en-CA" sz="2400" dirty="0"/>
          </a:p>
        </p:txBody>
      </p:sp>
      <p:sp>
        <p:nvSpPr>
          <p:cNvPr id="1027" name="Rectangle 27"/>
          <p:cNvSpPr>
            <a:spLocks noGrp="1" noChangeArrowheads="1"/>
          </p:cNvSpPr>
          <p:nvPr>
            <p:ph type="title"/>
          </p:nvPr>
        </p:nvSpPr>
        <p:spPr bwMode="auto">
          <a:xfrm>
            <a:off x="1691218" y="279401"/>
            <a:ext cx="9948333" cy="9890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a:t>Klicken Sie, um das Titelformat zu bearbeiten</a:t>
            </a:r>
            <a:endParaRPr lang="en-GB"/>
          </a:p>
        </p:txBody>
      </p:sp>
      <p:sp>
        <p:nvSpPr>
          <p:cNvPr id="1028" name="Rectangle 28"/>
          <p:cNvSpPr>
            <a:spLocks noGrp="1" noChangeArrowheads="1"/>
          </p:cNvSpPr>
          <p:nvPr>
            <p:ph type="body" idx="1"/>
          </p:nvPr>
        </p:nvSpPr>
        <p:spPr bwMode="auto">
          <a:xfrm>
            <a:off x="1714500" y="1449388"/>
            <a:ext cx="9967384" cy="47164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a:t>Klicken Sie, um die Formate des Vorlagentextes zu bearbeiten</a:t>
            </a:r>
          </a:p>
          <a:p>
            <a:pPr lvl="1"/>
            <a:r>
              <a:rPr lang="en-GB"/>
              <a:t>Zweite Ebene</a:t>
            </a:r>
          </a:p>
          <a:p>
            <a:pPr lvl="2"/>
            <a:r>
              <a:rPr lang="en-GB"/>
              <a:t>Dritte Ebene</a:t>
            </a:r>
          </a:p>
          <a:p>
            <a:pPr lvl="3"/>
            <a:r>
              <a:rPr lang="en-GB"/>
              <a:t>Vierte Ebene</a:t>
            </a:r>
          </a:p>
        </p:txBody>
      </p:sp>
      <p:sp>
        <p:nvSpPr>
          <p:cNvPr id="1057" name="Text Box 33"/>
          <p:cNvSpPr txBox="1">
            <a:spLocks noChangeArrowheads="1"/>
          </p:cNvSpPr>
          <p:nvPr/>
        </p:nvSpPr>
        <p:spPr bwMode="auto">
          <a:xfrm>
            <a:off x="11493385" y="6456364"/>
            <a:ext cx="230832" cy="138499"/>
          </a:xfrm>
          <a:prstGeom prst="rect">
            <a:avLst/>
          </a:prstGeom>
          <a:noFill/>
          <a:ln w="9525">
            <a:noFill/>
            <a:miter lim="800000"/>
            <a:headEnd/>
            <a:tailEnd/>
          </a:ln>
          <a:effectLst/>
        </p:spPr>
        <p:txBody>
          <a:bodyPr wrap="none" lIns="0" tIns="0" rIns="0" bIns="0">
            <a:spAutoFit/>
          </a:bodyPr>
          <a:lstStyle/>
          <a:p>
            <a:pPr algn="r">
              <a:defRPr/>
            </a:pPr>
            <a:fld id="{E0A78731-DCFB-4B32-8979-366A041D1FD1}" type="slidenum">
              <a:rPr lang="de-CH" sz="900"/>
              <a:pPr algn="r">
                <a:defRPr/>
              </a:pPr>
              <a:t>‹Nr.›</a:t>
            </a:fld>
            <a:endParaRPr lang="de-CH" sz="900" dirty="0"/>
          </a:p>
        </p:txBody>
      </p:sp>
      <p:sp>
        <p:nvSpPr>
          <p:cNvPr id="1058" name="AutoShape 34"/>
          <p:cNvSpPr>
            <a:spLocks noChangeArrowheads="1"/>
          </p:cNvSpPr>
          <p:nvPr/>
        </p:nvSpPr>
        <p:spPr bwMode="auto">
          <a:xfrm>
            <a:off x="1646767" y="6402389"/>
            <a:ext cx="1581448" cy="389513"/>
          </a:xfrm>
          <a:prstGeom prst="octagon">
            <a:avLst>
              <a:gd name="adj" fmla="val 29287"/>
            </a:avLst>
          </a:prstGeom>
          <a:noFill/>
          <a:ln w="9525">
            <a:noFill/>
            <a:miter lim="800000"/>
            <a:headEnd/>
            <a:tailEnd/>
          </a:ln>
          <a:effectLst/>
        </p:spPr>
        <p:txBody>
          <a:bodyPr wrap="none" lIns="0" tIns="0" rIns="0" bIns="0">
            <a:spAutoFit/>
          </a:bodyPr>
          <a:lstStyle/>
          <a:p>
            <a:pPr algn="l">
              <a:defRPr/>
            </a:pPr>
            <a:r>
              <a:rPr lang="de-CH" sz="900" b="1" dirty="0"/>
              <a:t>Schweizer Armee</a:t>
            </a:r>
          </a:p>
          <a:p>
            <a:pPr algn="l">
              <a:defRPr/>
            </a:pPr>
            <a:r>
              <a:rPr lang="de-CH" sz="900" dirty="0"/>
              <a:t>Logistikbasis der Armee LBA</a:t>
            </a:r>
          </a:p>
        </p:txBody>
      </p:sp>
      <p:sp>
        <p:nvSpPr>
          <p:cNvPr id="1064" name="Line 40"/>
          <p:cNvSpPr>
            <a:spLocks noChangeShapeType="1"/>
          </p:cNvSpPr>
          <p:nvPr/>
        </p:nvSpPr>
        <p:spPr bwMode="auto">
          <a:xfrm flipH="1">
            <a:off x="1716618" y="6384925"/>
            <a:ext cx="9994900" cy="0"/>
          </a:xfrm>
          <a:prstGeom prst="line">
            <a:avLst/>
          </a:prstGeom>
          <a:noFill/>
          <a:ln w="9525">
            <a:solidFill>
              <a:schemeClr val="tx1"/>
            </a:solidFill>
            <a:round/>
            <a:headEnd/>
            <a:tailEnd/>
          </a:ln>
          <a:effectLst/>
        </p:spPr>
        <p:txBody>
          <a:bodyPr/>
          <a:lstStyle/>
          <a:p>
            <a:pPr>
              <a:defRPr/>
            </a:pPr>
            <a:endParaRPr lang="en-US" sz="1400" dirty="0"/>
          </a:p>
        </p:txBody>
      </p:sp>
      <p:sp>
        <p:nvSpPr>
          <p:cNvPr id="1068" name="Rectangle 44"/>
          <p:cNvSpPr>
            <a:spLocks noGrp="1" noChangeArrowheads="1"/>
          </p:cNvSpPr>
          <p:nvPr>
            <p:ph type="ftr" sz="quarter" idx="3"/>
          </p:nvPr>
        </p:nvSpPr>
        <p:spPr bwMode="auto">
          <a:xfrm>
            <a:off x="4129618" y="6553200"/>
            <a:ext cx="5543549"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eaLnBrk="1" hangingPunct="1">
              <a:defRPr sz="900"/>
            </a:lvl1pPr>
          </a:lstStyle>
          <a:p>
            <a:pPr>
              <a:defRPr/>
            </a:pPr>
            <a:r>
              <a:rPr lang="de-DE" dirty="0"/>
              <a:t>Referent oder Herausgeber</a:t>
            </a:r>
          </a:p>
        </p:txBody>
      </p:sp>
      <p:sp>
        <p:nvSpPr>
          <p:cNvPr id="1069" name="Rectangle 45"/>
          <p:cNvSpPr>
            <a:spLocks noGrp="1" noChangeArrowheads="1"/>
          </p:cNvSpPr>
          <p:nvPr>
            <p:ph type="dt" sz="half" idx="2"/>
          </p:nvPr>
        </p:nvSpPr>
        <p:spPr bwMode="auto">
          <a:xfrm>
            <a:off x="4127501" y="6415088"/>
            <a:ext cx="55435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eaLnBrk="1" hangingPunct="1">
              <a:defRPr sz="900" smtClean="0"/>
            </a:lvl1pPr>
          </a:lstStyle>
          <a:p>
            <a:pPr>
              <a:defRPr/>
            </a:pPr>
            <a:r>
              <a:rPr lang="en-US" dirty="0" err="1"/>
              <a:t>Bezeichnung</a:t>
            </a:r>
            <a:r>
              <a:rPr lang="en-US" dirty="0"/>
              <a:t> des </a:t>
            </a:r>
            <a:r>
              <a:rPr lang="en-US" dirty="0" err="1"/>
              <a:t>Anlasses</a:t>
            </a:r>
            <a:r>
              <a:rPr lang="en-US" dirty="0"/>
              <a:t> / Datum</a:t>
            </a:r>
            <a:endParaRPr lang="de-DE" sz="600" dirty="0"/>
          </a:p>
        </p:txBody>
      </p:sp>
      <p:pic>
        <p:nvPicPr>
          <p:cNvPr id="12" name="Picture 39" descr="Logo_col_wappen"/>
          <p:cNvPicPr>
            <a:picLocks noChangeAspect="1" noChangeArrowheads="1"/>
          </p:cNvPicPr>
          <p:nvPr userDrawn="1"/>
        </p:nvPicPr>
        <p:blipFill>
          <a:blip r:embed="rId13" cstate="print"/>
          <a:srcRect/>
          <a:stretch>
            <a:fillRect/>
          </a:stretch>
        </p:blipFill>
        <p:spPr bwMode="auto">
          <a:xfrm>
            <a:off x="480484" y="390525"/>
            <a:ext cx="266400" cy="306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p:txStyles>
    <p:title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defRPr>
      </a:lvl2pPr>
      <a:lvl3pPr algn="l" rtl="0" eaLnBrk="1" fontAlgn="base" hangingPunct="1">
        <a:spcBef>
          <a:spcPct val="0"/>
        </a:spcBef>
        <a:spcAft>
          <a:spcPct val="0"/>
        </a:spcAft>
        <a:defRPr sz="3200" b="1">
          <a:solidFill>
            <a:schemeClr val="tx1"/>
          </a:solidFill>
          <a:latin typeface="Arial" charset="0"/>
        </a:defRPr>
      </a:lvl3pPr>
      <a:lvl4pPr algn="l" rtl="0" eaLnBrk="1" fontAlgn="base" hangingPunct="1">
        <a:spcBef>
          <a:spcPct val="0"/>
        </a:spcBef>
        <a:spcAft>
          <a:spcPct val="0"/>
        </a:spcAft>
        <a:defRPr sz="3200" b="1">
          <a:solidFill>
            <a:schemeClr val="tx1"/>
          </a:solidFill>
          <a:latin typeface="Arial" charset="0"/>
        </a:defRPr>
      </a:lvl4pPr>
      <a:lvl5pPr algn="l" rtl="0" eaLnBrk="1" fontAlgn="base" hangingPunct="1">
        <a:spcBef>
          <a:spcPct val="0"/>
        </a:spcBef>
        <a:spcAft>
          <a:spcPct val="0"/>
        </a:spcAft>
        <a:defRPr sz="3200" b="1">
          <a:solidFill>
            <a:schemeClr val="tx1"/>
          </a:solidFill>
          <a:latin typeface="Arial" charset="0"/>
        </a:defRPr>
      </a:lvl5pPr>
      <a:lvl6pPr marL="457200" algn="l" rtl="0" eaLnBrk="1" fontAlgn="base" hangingPunct="1">
        <a:spcBef>
          <a:spcPct val="0"/>
        </a:spcBef>
        <a:spcAft>
          <a:spcPct val="0"/>
        </a:spcAft>
        <a:defRPr sz="3200" b="1">
          <a:solidFill>
            <a:schemeClr val="tx1"/>
          </a:solidFill>
          <a:latin typeface="Arial" charset="0"/>
        </a:defRPr>
      </a:lvl6pPr>
      <a:lvl7pPr marL="914400" algn="l" rtl="0" eaLnBrk="1" fontAlgn="base" hangingPunct="1">
        <a:spcBef>
          <a:spcPct val="0"/>
        </a:spcBef>
        <a:spcAft>
          <a:spcPct val="0"/>
        </a:spcAft>
        <a:defRPr sz="3200" b="1">
          <a:solidFill>
            <a:schemeClr val="tx1"/>
          </a:solidFill>
          <a:latin typeface="Arial" charset="0"/>
        </a:defRPr>
      </a:lvl7pPr>
      <a:lvl8pPr marL="1371600" algn="l" rtl="0" eaLnBrk="1" fontAlgn="base" hangingPunct="1">
        <a:spcBef>
          <a:spcPct val="0"/>
        </a:spcBef>
        <a:spcAft>
          <a:spcPct val="0"/>
        </a:spcAft>
        <a:defRPr sz="3200" b="1">
          <a:solidFill>
            <a:schemeClr val="tx1"/>
          </a:solidFill>
          <a:latin typeface="Arial" charset="0"/>
        </a:defRPr>
      </a:lvl8pPr>
      <a:lvl9pPr marL="1828800" algn="l" rtl="0" eaLnBrk="1" fontAlgn="base" hangingPunct="1">
        <a:spcBef>
          <a:spcPct val="0"/>
        </a:spcBef>
        <a:spcAft>
          <a:spcPct val="0"/>
        </a:spcAft>
        <a:defRPr sz="3200" b="1">
          <a:solidFill>
            <a:schemeClr val="tx1"/>
          </a:solidFill>
          <a:latin typeface="Arial" charset="0"/>
        </a:defRPr>
      </a:lvl9pPr>
    </p:titleStyle>
    <p:bodyStyle>
      <a:lvl1pPr marL="342900" indent="-342900" algn="l" rtl="0" eaLnBrk="1" fontAlgn="base" hangingPunct="1">
        <a:spcBef>
          <a:spcPct val="20000"/>
        </a:spcBef>
        <a:spcAft>
          <a:spcPct val="0"/>
        </a:spcAft>
        <a:buChar char="•"/>
        <a:defRPr sz="2600">
          <a:solidFill>
            <a:schemeClr val="tx1"/>
          </a:solidFill>
          <a:latin typeface="+mn-lt"/>
          <a:ea typeface="+mn-ea"/>
          <a:cs typeface="+mn-cs"/>
        </a:defRPr>
      </a:lvl1pPr>
      <a:lvl2pPr marL="742950" indent="-285750" algn="l" rtl="0" eaLnBrk="1" fontAlgn="base" hangingPunct="1">
        <a:spcBef>
          <a:spcPct val="20000"/>
        </a:spcBef>
        <a:spcAft>
          <a:spcPct val="0"/>
        </a:spcAft>
        <a:buClr>
          <a:schemeClr val="bg2"/>
        </a:buClr>
        <a:buChar char="•"/>
        <a:defRPr sz="2600">
          <a:solidFill>
            <a:srgbClr val="808080"/>
          </a:solidFill>
          <a:latin typeface="+mn-lt"/>
        </a:defRPr>
      </a:lvl2pPr>
      <a:lvl3pPr marL="1143000" indent="-228600" algn="l" rtl="0" eaLnBrk="1" fontAlgn="base" hangingPunct="1">
        <a:spcBef>
          <a:spcPct val="20000"/>
        </a:spcBef>
        <a:spcAft>
          <a:spcPct val="0"/>
        </a:spcAft>
        <a:buClr>
          <a:srgbClr val="B2B2B2"/>
        </a:buClr>
        <a:buChar char="•"/>
        <a:defRPr sz="2600">
          <a:solidFill>
            <a:srgbClr val="B2B2B2"/>
          </a:solidFill>
          <a:latin typeface="+mn-lt"/>
        </a:defRPr>
      </a:lvl3pPr>
      <a:lvl4pPr marL="1600200" indent="-228600" algn="l" rtl="0" eaLnBrk="1" fontAlgn="base" hangingPunct="1">
        <a:spcBef>
          <a:spcPct val="20000"/>
        </a:spcBef>
        <a:spcAft>
          <a:spcPct val="0"/>
        </a:spcAft>
        <a:buClr>
          <a:srgbClr val="C0C0C0"/>
        </a:buClr>
        <a:buChar char="•"/>
        <a:defRPr sz="2600">
          <a:solidFill>
            <a:srgbClr val="C0C0C0"/>
          </a:solidFill>
          <a:latin typeface="+mn-lt"/>
        </a:defRPr>
      </a:lvl4pPr>
      <a:lvl5pPr marL="2057400" indent="-228600" algn="l" rtl="0" eaLnBrk="1" fontAlgn="base" hangingPunct="1">
        <a:spcBef>
          <a:spcPct val="20000"/>
        </a:spcBef>
        <a:spcAft>
          <a:spcPct val="0"/>
        </a:spcAft>
        <a:buClr>
          <a:srgbClr val="DDDDDD"/>
        </a:buClr>
        <a:buChar char="•"/>
        <a:defRPr sz="2600">
          <a:solidFill>
            <a:srgbClr val="DDDDDD"/>
          </a:solidFill>
          <a:latin typeface="+mn-lt"/>
        </a:defRPr>
      </a:lvl5pPr>
      <a:lvl6pPr marL="2514600" indent="-228600" algn="l" rtl="0" eaLnBrk="1" fontAlgn="base" hangingPunct="1">
        <a:spcBef>
          <a:spcPct val="20000"/>
        </a:spcBef>
        <a:spcAft>
          <a:spcPct val="0"/>
        </a:spcAft>
        <a:buClr>
          <a:srgbClr val="DDDDDD"/>
        </a:buClr>
        <a:buChar char="•"/>
        <a:defRPr sz="2600">
          <a:solidFill>
            <a:srgbClr val="DDDDDD"/>
          </a:solidFill>
          <a:latin typeface="+mn-lt"/>
        </a:defRPr>
      </a:lvl6pPr>
      <a:lvl7pPr marL="2971800" indent="-228600" algn="l" rtl="0" eaLnBrk="1" fontAlgn="base" hangingPunct="1">
        <a:spcBef>
          <a:spcPct val="20000"/>
        </a:spcBef>
        <a:spcAft>
          <a:spcPct val="0"/>
        </a:spcAft>
        <a:buClr>
          <a:srgbClr val="DDDDDD"/>
        </a:buClr>
        <a:buChar char="•"/>
        <a:defRPr sz="2600">
          <a:solidFill>
            <a:srgbClr val="DDDDDD"/>
          </a:solidFill>
          <a:latin typeface="+mn-lt"/>
        </a:defRPr>
      </a:lvl7pPr>
      <a:lvl8pPr marL="3429000" indent="-228600" algn="l" rtl="0" eaLnBrk="1" fontAlgn="base" hangingPunct="1">
        <a:spcBef>
          <a:spcPct val="20000"/>
        </a:spcBef>
        <a:spcAft>
          <a:spcPct val="0"/>
        </a:spcAft>
        <a:buClr>
          <a:srgbClr val="DDDDDD"/>
        </a:buClr>
        <a:buChar char="•"/>
        <a:defRPr sz="2600">
          <a:solidFill>
            <a:srgbClr val="DDDDDD"/>
          </a:solidFill>
          <a:latin typeface="+mn-lt"/>
        </a:defRPr>
      </a:lvl8pPr>
      <a:lvl9pPr marL="3886200" indent="-228600" algn="l" rtl="0" eaLnBrk="1" fontAlgn="base" hangingPunct="1">
        <a:spcBef>
          <a:spcPct val="20000"/>
        </a:spcBef>
        <a:spcAft>
          <a:spcPct val="0"/>
        </a:spcAft>
        <a:buClr>
          <a:srgbClr val="DDDDDD"/>
        </a:buClr>
        <a:buChar char="•"/>
        <a:defRPr sz="2600">
          <a:solidFill>
            <a:srgbClr val="DDDDD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verkauf.militaer@bbl.admin.ch"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r>
              <a:rPr lang="de-CH" sz="2800" dirty="0"/>
              <a:t>Ganzes Reglement wird </a:t>
            </a:r>
            <a:r>
              <a:rPr lang="de-CH" sz="2800" dirty="0" err="1"/>
              <a:t>gegendert</a:t>
            </a:r>
            <a:r>
              <a:rPr lang="de-CH" sz="2800" dirty="0"/>
              <a:t>.</a:t>
            </a:r>
          </a:p>
          <a:p>
            <a:r>
              <a:rPr lang="de-CH" sz="2800" dirty="0"/>
              <a:t>Viele kleinere Anpassungen und Korrekturen in Rechtschreibung, korrekte Benennung (z </a:t>
            </a:r>
            <a:r>
              <a:rPr lang="de-CH" sz="2800" dirty="0" err="1"/>
              <a:t>Bsp</a:t>
            </a:r>
            <a:r>
              <a:rPr lang="de-CH" sz="2800" dirty="0"/>
              <a:t> Medikamente neu Arzneimittel) und Flüchtigkeitsfehlern.</a:t>
            </a:r>
          </a:p>
          <a:p>
            <a:r>
              <a:rPr lang="de-CH" sz="2800" dirty="0"/>
              <a:t>Integrierung der GVF Kantinenkasse.</a:t>
            </a:r>
          </a:p>
          <a:p>
            <a:r>
              <a:rPr lang="de-CH" sz="2800" dirty="0"/>
              <a:t>Integrierung der neuen Liste Unterkünfte, der neuen Benutzungsbedingungen BEBECO-Card, des neuen Postbefehl sowie der aktualisierten Liste der Waffenplatzküchen.</a:t>
            </a:r>
          </a:p>
          <a:p>
            <a:pPr marL="0" indent="0">
              <a:buNone/>
            </a:pPr>
            <a:endParaRPr lang="de-CH" sz="2000" dirty="0"/>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Allgemeines</a:t>
            </a:r>
          </a:p>
        </p:txBody>
      </p:sp>
      <p:pic>
        <p:nvPicPr>
          <p:cNvPr id="1028" name="Picture 4" descr="Solutions - Syngrafii IncSyngrafii In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8448" y="449116"/>
            <a:ext cx="1638596" cy="1638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382194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endParaRPr lang="de-CH" sz="2000" dirty="0"/>
          </a:p>
          <a:p>
            <a:pPr marL="0" indent="0">
              <a:buNone/>
            </a:pPr>
            <a:r>
              <a:rPr lang="de-CH" sz="2000" b="1" dirty="0"/>
              <a:t>Neu</a:t>
            </a:r>
          </a:p>
          <a:p>
            <a:pPr marL="0" indent="0">
              <a:buNone/>
            </a:pPr>
            <a:r>
              <a:rPr lang="de-CH" sz="2000" dirty="0"/>
              <a:t>³Die Abrechnung der Pensionsverpflegung kann auf zwei Arten erfolgen:</a:t>
            </a:r>
          </a:p>
          <a:p>
            <a:pPr marL="0" indent="0">
              <a:buNone/>
            </a:pPr>
            <a:endParaRPr lang="de-CH" sz="2000" dirty="0"/>
          </a:p>
          <a:p>
            <a:pPr marL="0" indent="0">
              <a:buNone/>
            </a:pPr>
            <a:r>
              <a:rPr lang="de-CH" sz="2000" dirty="0"/>
              <a:t>a) wird die Pensionsverpflegung durch die Truppe organisiert, so erfolgt die Abrechnung direkt mit dem Kostgeber. </a:t>
            </a:r>
            <a:r>
              <a:rPr lang="de-CH" sz="2000" dirty="0">
                <a:solidFill>
                  <a:srgbClr val="FF0000"/>
                </a:solidFill>
              </a:rPr>
              <a:t>Es werden die effektiven Kosten bis max. der Ansätze gemäss  Ziffer 3303 Buchstabe a ausbezahlt.</a:t>
            </a:r>
          </a:p>
          <a:p>
            <a:pPr marL="0" indent="0">
              <a:buNone/>
            </a:pPr>
            <a:endParaRPr lang="de-CH" sz="2000" dirty="0"/>
          </a:p>
          <a:p>
            <a:pPr marL="0" indent="0">
              <a:buNone/>
            </a:pPr>
            <a:r>
              <a:rPr lang="de-CH" sz="2000" dirty="0"/>
              <a:t>b) sofern die Organisation der Pensionsverpflegung durch die Truppe nicht möglich ist, wird die Pensionsverpflegungsentschädigung direkt an den Angehörigen der Armee ausgerichtet, welcher mit dem Kostgeber selber abrechnet. </a:t>
            </a:r>
            <a:r>
              <a:rPr lang="de-CH" sz="2000" dirty="0">
                <a:solidFill>
                  <a:srgbClr val="FF0000"/>
                </a:solidFill>
              </a:rPr>
              <a:t>Es kommen die Ansätze gemäss Ziffer 3303 zum tragen.</a:t>
            </a:r>
          </a:p>
          <a:p>
            <a:pPr marL="0" indent="0" eaLnBrk="1" hangingPunct="1">
              <a:buNone/>
            </a:pPr>
            <a:endParaRPr lang="de-CH" sz="2000"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3302: Berechtigung und Abrechnung PV</a:t>
            </a:r>
          </a:p>
        </p:txBody>
      </p:sp>
      <p:pic>
        <p:nvPicPr>
          <p:cNvPr id="12" name="Picture 2" descr="3-Gänge-Menü-Rezepte: ausgiebig schlem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041" y="437364"/>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8677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buNone/>
            </a:pP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In den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Fällen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von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Ziffer</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3301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Absatz</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1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Buchstabe</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 und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Absatz</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2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Buchstaben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 und b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werden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folgende</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Pensionsverpflegungsentschädigungen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ausgerichtet</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Ansätze</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inkl</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alkoholfreiem</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Getränk</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a:t>
            </a:r>
            <a:endParaRPr lang="de-CH" sz="2000" dirty="0"/>
          </a:p>
          <a:p>
            <a:pPr marL="0" indent="0">
              <a:buNone/>
            </a:pPr>
            <a:endParaRPr lang="de-CH" sz="2000" dirty="0"/>
          </a:p>
          <a:p>
            <a:pPr marL="0" indent="0">
              <a:buNone/>
            </a:pPr>
            <a:r>
              <a:rPr lang="de-CH" sz="2000" b="1" dirty="0"/>
              <a:t>Neu</a:t>
            </a:r>
          </a:p>
          <a:p>
            <a:pPr marL="0" indent="0">
              <a:buNone/>
            </a:pP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In den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Fällen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von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Ziffer</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3301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Absatz</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1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Buchstabe</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 und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Absatz</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2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Buchstaben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 und b </a:t>
            </a:r>
            <a:r>
              <a:rPr lang="en-US" altLang="de-DE" sz="2000" dirty="0" err="1">
                <a:solidFill>
                  <a:srgbClr val="FF0000"/>
                </a:solidFill>
                <a:latin typeface="Arial" panose="020B0604020202020204" pitchFamily="34" charset="0"/>
                <a:ea typeface="UniversLTStd" panose="020B0603020202020204" pitchFamily="34" charset="0"/>
                <a:cs typeface="Times New Roman" panose="02020603050405020304" pitchFamily="18" charset="0"/>
              </a:rPr>
              <a:t>müssen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folgende</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Pensionsverpflegungsentschädigungen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FF0000"/>
                </a:solidFill>
                <a:latin typeface="Arial" panose="020B0604020202020204" pitchFamily="34" charset="0"/>
                <a:ea typeface="UniversLTStd" panose="020B0603020202020204" pitchFamily="34" charset="0"/>
                <a:cs typeface="Times New Roman" panose="02020603050405020304" pitchFamily="18" charset="0"/>
              </a:rPr>
              <a:t>direkt</a:t>
            </a:r>
            <a:r>
              <a:rPr lang="en-US" altLang="de-DE" sz="2000" dirty="0">
                <a:solidFill>
                  <a:srgbClr val="FF0000"/>
                </a:solidFill>
                <a:latin typeface="Arial" panose="020B0604020202020204" pitchFamily="34" charset="0"/>
                <a:ea typeface="UniversLTStd" panose="020B0603020202020204" pitchFamily="34" charset="0"/>
                <a:cs typeface="Times New Roman" panose="02020603050405020304" pitchFamily="18" charset="0"/>
              </a:rPr>
              <a:t> an den </a:t>
            </a:r>
            <a:r>
              <a:rPr lang="en-US" altLang="de-DE" sz="2000" dirty="0" err="1">
                <a:solidFill>
                  <a:srgbClr val="FF0000"/>
                </a:solidFill>
                <a:latin typeface="Arial" panose="020B0604020202020204" pitchFamily="34" charset="0"/>
                <a:ea typeface="UniversLTStd" panose="020B0603020202020204" pitchFamily="34" charset="0"/>
                <a:cs typeface="Times New Roman" panose="02020603050405020304" pitchFamily="18" charset="0"/>
              </a:rPr>
              <a:t>AdA</a:t>
            </a:r>
            <a:r>
              <a:rPr lang="en-US" altLang="de-DE" sz="2000" dirty="0">
                <a:solidFill>
                  <a:srgbClr val="FF000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ausgerichtet</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werden</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Ansätze</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inkl</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alkoholfreiem</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 </a:t>
            </a:r>
            <a:r>
              <a:rPr lang="en-US" altLang="de-DE" sz="2000" dirty="0" err="1">
                <a:solidFill>
                  <a:srgbClr val="231F20"/>
                </a:solidFill>
                <a:latin typeface="Arial" panose="020B0604020202020204" pitchFamily="34" charset="0"/>
                <a:ea typeface="UniversLTStd" panose="020B0603020202020204" pitchFamily="34" charset="0"/>
                <a:cs typeface="Times New Roman" panose="02020603050405020304" pitchFamily="18" charset="0"/>
              </a:rPr>
              <a:t>Getränk</a:t>
            </a:r>
            <a:r>
              <a:rPr lang="en-US" altLang="de-DE" sz="2000" dirty="0">
                <a:solidFill>
                  <a:srgbClr val="231F20"/>
                </a:solidFill>
                <a:latin typeface="Arial" panose="020B0604020202020204" pitchFamily="34" charset="0"/>
                <a:ea typeface="UniversLTStd" panose="020B0603020202020204" pitchFamily="34" charset="0"/>
                <a:cs typeface="Times New Roman" panose="02020603050405020304" pitchFamily="18" charset="0"/>
              </a:rPr>
              <a:t>:</a:t>
            </a:r>
            <a:endParaRPr lang="de-CH" sz="2000" dirty="0"/>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3303: Ansätze der PV</a:t>
            </a:r>
          </a:p>
        </p:txBody>
      </p:sp>
      <p:graphicFrame>
        <p:nvGraphicFramePr>
          <p:cNvPr id="4" name="Tabelle 3"/>
          <p:cNvGraphicFramePr>
            <a:graphicFrameLocks noGrp="1"/>
          </p:cNvGraphicFramePr>
          <p:nvPr/>
        </p:nvGraphicFramePr>
        <p:xfrm>
          <a:off x="5015880" y="3233215"/>
          <a:ext cx="3895090" cy="477520"/>
        </p:xfrm>
        <a:graphic>
          <a:graphicData uri="http://schemas.openxmlformats.org/drawingml/2006/table">
            <a:tbl>
              <a:tblPr firstRow="1" firstCol="1" lastRow="1" lastCol="1" bandRow="1" bandCol="1">
                <a:tableStyleId>{2D5ABB26-0587-4C30-8999-92F81FD0307C}</a:tableStyleId>
              </a:tblPr>
              <a:tblGrid>
                <a:gridCol w="1115695">
                  <a:extLst>
                    <a:ext uri="{9D8B030D-6E8A-4147-A177-3AD203B41FA5}">
                      <a16:colId xmlns:a16="http://schemas.microsoft.com/office/drawing/2014/main" val="2928604395"/>
                    </a:ext>
                  </a:extLst>
                </a:gridCol>
                <a:gridCol w="683895">
                  <a:extLst>
                    <a:ext uri="{9D8B030D-6E8A-4147-A177-3AD203B41FA5}">
                      <a16:colId xmlns:a16="http://schemas.microsoft.com/office/drawing/2014/main" val="741781435"/>
                    </a:ext>
                  </a:extLst>
                </a:gridCol>
                <a:gridCol w="723900">
                  <a:extLst>
                    <a:ext uri="{9D8B030D-6E8A-4147-A177-3AD203B41FA5}">
                      <a16:colId xmlns:a16="http://schemas.microsoft.com/office/drawing/2014/main" val="153337844"/>
                    </a:ext>
                  </a:extLst>
                </a:gridCol>
                <a:gridCol w="723900">
                  <a:extLst>
                    <a:ext uri="{9D8B030D-6E8A-4147-A177-3AD203B41FA5}">
                      <a16:colId xmlns:a16="http://schemas.microsoft.com/office/drawing/2014/main" val="1549152145"/>
                    </a:ext>
                  </a:extLst>
                </a:gridCol>
                <a:gridCol w="647700">
                  <a:extLst>
                    <a:ext uri="{9D8B030D-6E8A-4147-A177-3AD203B41FA5}">
                      <a16:colId xmlns:a16="http://schemas.microsoft.com/office/drawing/2014/main" val="1792266922"/>
                    </a:ext>
                  </a:extLst>
                </a:gridCol>
              </a:tblGrid>
              <a:tr h="175260">
                <a:tc>
                  <a:txBody>
                    <a:bodyPr/>
                    <a:lstStyle/>
                    <a:p>
                      <a:pPr>
                        <a:spcAft>
                          <a:spcPts val="0"/>
                        </a:spcAft>
                      </a:pPr>
                      <a:r>
                        <a:rPr lang="en-US" sz="1100" dirty="0">
                          <a:effectLst/>
                        </a:rPr>
                        <a:t> </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a:effectLst/>
                        </a:rPr>
                        <a:t>Frühstück</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5" dirty="0" err="1">
                          <a:effectLst/>
                        </a:rPr>
                        <a:t>M</a:t>
                      </a:r>
                      <a:r>
                        <a:rPr lang="en-US" sz="800" spc="15" dirty="0" err="1">
                          <a:effectLst/>
                        </a:rPr>
                        <a:t>i</a:t>
                      </a:r>
                      <a:r>
                        <a:rPr lang="en-US" sz="800" spc="40" dirty="0" err="1">
                          <a:effectLst/>
                        </a:rPr>
                        <a:t>t</a:t>
                      </a:r>
                      <a:r>
                        <a:rPr lang="en-US" sz="800" spc="20" dirty="0" err="1">
                          <a:effectLst/>
                        </a:rPr>
                        <a:t>t</a:t>
                      </a:r>
                      <a:r>
                        <a:rPr lang="en-US" sz="800" spc="10" dirty="0" err="1">
                          <a:effectLst/>
                        </a:rPr>
                        <a:t>ag</a:t>
                      </a:r>
                      <a:r>
                        <a:rPr lang="en-US" sz="800" spc="20" dirty="0" err="1">
                          <a:effectLst/>
                        </a:rPr>
                        <a:t>es</a:t>
                      </a:r>
                      <a:r>
                        <a:rPr lang="en-US" sz="800" spc="15" dirty="0" err="1">
                          <a:effectLst/>
                        </a:rPr>
                        <a:t>s</a:t>
                      </a:r>
                      <a:r>
                        <a:rPr lang="en-US" sz="800" spc="10" dirty="0" err="1">
                          <a:effectLst/>
                        </a:rPr>
                        <a:t>e</a:t>
                      </a:r>
                      <a:r>
                        <a:rPr lang="en-US" sz="800" dirty="0" err="1">
                          <a:effectLst/>
                        </a:rPr>
                        <a:t>n</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a:effectLst/>
                        </a:rPr>
                        <a:t>Nachtessen</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5">
                          <a:effectLst/>
                        </a:rPr>
                        <a:t>pro</a:t>
                      </a:r>
                      <a:r>
                        <a:rPr lang="en-US" sz="800" spc="-25">
                          <a:effectLst/>
                        </a:rPr>
                        <a:t> </a:t>
                      </a:r>
                      <a:r>
                        <a:rPr lang="en-US" sz="800" spc="-15">
                          <a:effectLst/>
                        </a:rPr>
                        <a:t>Tag</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884750"/>
                  </a:ext>
                </a:extLst>
              </a:tr>
              <a:tr h="302260">
                <a:tc>
                  <a:txBody>
                    <a:bodyPr/>
                    <a:lstStyle/>
                    <a:p>
                      <a:pPr marL="47625" marR="150495">
                        <a:lnSpc>
                          <a:spcPct val="104000"/>
                        </a:lnSpc>
                        <a:spcBef>
                          <a:spcPts val="215"/>
                        </a:spcBef>
                        <a:spcAft>
                          <a:spcPts val="0"/>
                        </a:spcAft>
                      </a:pPr>
                      <a:r>
                        <a:rPr lang="en-US" sz="800" spc="5" dirty="0" err="1">
                          <a:effectLst/>
                        </a:rPr>
                        <a:t>für</a:t>
                      </a:r>
                      <a:r>
                        <a:rPr lang="en-US" sz="800" spc="-25" dirty="0">
                          <a:effectLst/>
                        </a:rPr>
                        <a:t> </a:t>
                      </a:r>
                      <a:r>
                        <a:rPr lang="en-US" sz="800" spc="5" dirty="0" err="1">
                          <a:effectLst/>
                        </a:rPr>
                        <a:t>Bedienung</a:t>
                      </a:r>
                      <a:r>
                        <a:rPr lang="en-US" sz="800" spc="-25" dirty="0">
                          <a:effectLst/>
                        </a:rPr>
                        <a:t> </a:t>
                      </a:r>
                      <a:r>
                        <a:rPr lang="en-US" sz="800" spc="5" dirty="0">
                          <a:effectLst/>
                        </a:rPr>
                        <a:t>und</a:t>
                      </a:r>
                      <a:r>
                        <a:rPr lang="en-US" sz="800" spc="150" dirty="0">
                          <a:effectLst/>
                        </a:rPr>
                        <a:t> </a:t>
                      </a:r>
                      <a:r>
                        <a:rPr lang="en-US" sz="800" spc="10" dirty="0" err="1">
                          <a:effectLst/>
                        </a:rPr>
                        <a:t>Selbstbedienung</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a:effectLst/>
                        </a:rPr>
                        <a:t>10.–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a:effectLst/>
                        </a:rPr>
                        <a:t>20.–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a:effectLst/>
                        </a:rPr>
                        <a:t>20.–</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a:effectLst/>
                        </a:rPr>
                        <a:t>50.–</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3797361"/>
                  </a:ext>
                </a:extLst>
              </a:tr>
            </a:tbl>
          </a:graphicData>
        </a:graphic>
      </p:graphicFrame>
      <p:graphicFrame>
        <p:nvGraphicFramePr>
          <p:cNvPr id="10" name="Tabelle 9"/>
          <p:cNvGraphicFramePr>
            <a:graphicFrameLocks noGrp="1"/>
          </p:cNvGraphicFramePr>
          <p:nvPr/>
        </p:nvGraphicFramePr>
        <p:xfrm>
          <a:off x="7608168" y="5084838"/>
          <a:ext cx="3895090" cy="477520"/>
        </p:xfrm>
        <a:graphic>
          <a:graphicData uri="http://schemas.openxmlformats.org/drawingml/2006/table">
            <a:tbl>
              <a:tblPr firstRow="1" firstCol="1" lastRow="1" lastCol="1" bandRow="1" bandCol="1">
                <a:tableStyleId>{2D5ABB26-0587-4C30-8999-92F81FD0307C}</a:tableStyleId>
              </a:tblPr>
              <a:tblGrid>
                <a:gridCol w="1115695">
                  <a:extLst>
                    <a:ext uri="{9D8B030D-6E8A-4147-A177-3AD203B41FA5}">
                      <a16:colId xmlns:a16="http://schemas.microsoft.com/office/drawing/2014/main" val="2928604395"/>
                    </a:ext>
                  </a:extLst>
                </a:gridCol>
                <a:gridCol w="683895">
                  <a:extLst>
                    <a:ext uri="{9D8B030D-6E8A-4147-A177-3AD203B41FA5}">
                      <a16:colId xmlns:a16="http://schemas.microsoft.com/office/drawing/2014/main" val="741781435"/>
                    </a:ext>
                  </a:extLst>
                </a:gridCol>
                <a:gridCol w="723900">
                  <a:extLst>
                    <a:ext uri="{9D8B030D-6E8A-4147-A177-3AD203B41FA5}">
                      <a16:colId xmlns:a16="http://schemas.microsoft.com/office/drawing/2014/main" val="153337844"/>
                    </a:ext>
                  </a:extLst>
                </a:gridCol>
                <a:gridCol w="723900">
                  <a:extLst>
                    <a:ext uri="{9D8B030D-6E8A-4147-A177-3AD203B41FA5}">
                      <a16:colId xmlns:a16="http://schemas.microsoft.com/office/drawing/2014/main" val="1549152145"/>
                    </a:ext>
                  </a:extLst>
                </a:gridCol>
                <a:gridCol w="647700">
                  <a:extLst>
                    <a:ext uri="{9D8B030D-6E8A-4147-A177-3AD203B41FA5}">
                      <a16:colId xmlns:a16="http://schemas.microsoft.com/office/drawing/2014/main" val="1792266922"/>
                    </a:ext>
                  </a:extLst>
                </a:gridCol>
              </a:tblGrid>
              <a:tr h="175260">
                <a:tc>
                  <a:txBody>
                    <a:bodyPr/>
                    <a:lstStyle/>
                    <a:p>
                      <a:pPr>
                        <a:spcAft>
                          <a:spcPts val="0"/>
                        </a:spcAft>
                      </a:pPr>
                      <a:r>
                        <a:rPr lang="en-US" sz="1100" dirty="0">
                          <a:effectLst/>
                        </a:rPr>
                        <a:t> </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a:effectLst/>
                        </a:rPr>
                        <a:t>Frühstück</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5" dirty="0" err="1">
                          <a:effectLst/>
                        </a:rPr>
                        <a:t>M</a:t>
                      </a:r>
                      <a:r>
                        <a:rPr lang="en-US" sz="800" spc="15" dirty="0" err="1">
                          <a:effectLst/>
                        </a:rPr>
                        <a:t>i</a:t>
                      </a:r>
                      <a:r>
                        <a:rPr lang="en-US" sz="800" spc="40" dirty="0" err="1">
                          <a:effectLst/>
                        </a:rPr>
                        <a:t>t</a:t>
                      </a:r>
                      <a:r>
                        <a:rPr lang="en-US" sz="800" spc="20" dirty="0" err="1">
                          <a:effectLst/>
                        </a:rPr>
                        <a:t>t</a:t>
                      </a:r>
                      <a:r>
                        <a:rPr lang="en-US" sz="800" spc="10" dirty="0" err="1">
                          <a:effectLst/>
                        </a:rPr>
                        <a:t>ag</a:t>
                      </a:r>
                      <a:r>
                        <a:rPr lang="en-US" sz="800" spc="20" dirty="0" err="1">
                          <a:effectLst/>
                        </a:rPr>
                        <a:t>es</a:t>
                      </a:r>
                      <a:r>
                        <a:rPr lang="en-US" sz="800" spc="15" dirty="0" err="1">
                          <a:effectLst/>
                        </a:rPr>
                        <a:t>s</a:t>
                      </a:r>
                      <a:r>
                        <a:rPr lang="en-US" sz="800" spc="10" dirty="0" err="1">
                          <a:effectLst/>
                        </a:rPr>
                        <a:t>e</a:t>
                      </a:r>
                      <a:r>
                        <a:rPr lang="en-US" sz="800" dirty="0" err="1">
                          <a:effectLst/>
                        </a:rPr>
                        <a:t>n</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a:effectLst/>
                        </a:rPr>
                        <a:t>Nachtessen</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5">
                          <a:effectLst/>
                        </a:rPr>
                        <a:t>pro</a:t>
                      </a:r>
                      <a:r>
                        <a:rPr lang="en-US" sz="800" spc="-25">
                          <a:effectLst/>
                        </a:rPr>
                        <a:t> </a:t>
                      </a:r>
                      <a:r>
                        <a:rPr lang="en-US" sz="800" spc="-15">
                          <a:effectLst/>
                        </a:rPr>
                        <a:t>Tag</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884750"/>
                  </a:ext>
                </a:extLst>
              </a:tr>
              <a:tr h="302260">
                <a:tc>
                  <a:txBody>
                    <a:bodyPr/>
                    <a:lstStyle/>
                    <a:p>
                      <a:pPr marL="47625" marR="150495">
                        <a:lnSpc>
                          <a:spcPct val="104000"/>
                        </a:lnSpc>
                        <a:spcBef>
                          <a:spcPts val="215"/>
                        </a:spcBef>
                        <a:spcAft>
                          <a:spcPts val="0"/>
                        </a:spcAft>
                      </a:pPr>
                      <a:r>
                        <a:rPr lang="en-US" sz="800" spc="5" dirty="0" err="1">
                          <a:solidFill>
                            <a:srgbClr val="FF0000"/>
                          </a:solidFill>
                          <a:effectLst/>
                          <a:latin typeface="+mn-lt"/>
                          <a:ea typeface="+mn-ea"/>
                          <a:cs typeface="+mn-cs"/>
                        </a:rPr>
                        <a:t>Pauschal</a:t>
                      </a:r>
                      <a:endParaRPr lang="de-CH"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a:effectLst/>
                        </a:rPr>
                        <a:t>10.–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6990">
                        <a:spcBef>
                          <a:spcPts val="215"/>
                        </a:spcBef>
                        <a:spcAft>
                          <a:spcPts val="0"/>
                        </a:spcAft>
                      </a:pPr>
                      <a:r>
                        <a:rPr lang="en-US" sz="800" spc="10">
                          <a:effectLst/>
                        </a:rPr>
                        <a:t>20.–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a:effectLst/>
                        </a:rPr>
                        <a:t>20.–</a:t>
                      </a:r>
                      <a:endParaRPr lang="de-CH"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7625">
                        <a:spcBef>
                          <a:spcPts val="215"/>
                        </a:spcBef>
                        <a:spcAft>
                          <a:spcPts val="0"/>
                        </a:spcAft>
                      </a:pPr>
                      <a:r>
                        <a:rPr lang="en-US" sz="800" spc="10" dirty="0">
                          <a:effectLst/>
                        </a:rPr>
                        <a:t>50.–</a:t>
                      </a:r>
                      <a:endParaRPr lang="de-CH"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3797361"/>
                  </a:ext>
                </a:extLst>
              </a:tr>
            </a:tbl>
          </a:graphicData>
        </a:graphic>
      </p:graphicFrame>
      <p:pic>
        <p:nvPicPr>
          <p:cNvPr id="12" name="Picture 2" descr="3-Gänge-Menü-Rezepte: ausgiebig schlem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041" y="437364"/>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99179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                                                             Neu</a:t>
            </a:r>
          </a:p>
          <a:p>
            <a:pPr marL="0" indent="0">
              <a:buNone/>
            </a:pPr>
            <a:endParaRPr lang="de-CH" sz="2000" dirty="0"/>
          </a:p>
          <a:p>
            <a:pPr marL="0" indent="0">
              <a:buNone/>
            </a:pPr>
            <a:endParaRPr lang="de-CH" sz="2000" dirty="0"/>
          </a:p>
          <a:p>
            <a:pPr marL="0" indent="0">
              <a:buNone/>
            </a:pPr>
            <a:endParaRPr lang="de-CH" sz="2000" b="1" dirty="0"/>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4313: Ansätze Zimmerentschädigung</a:t>
            </a:r>
          </a:p>
        </p:txBody>
      </p:sp>
      <p:pic>
        <p:nvPicPr>
          <p:cNvPr id="3" name="Grafik 2"/>
          <p:cNvPicPr>
            <a:picLocks noChangeAspect="1"/>
          </p:cNvPicPr>
          <p:nvPr/>
        </p:nvPicPr>
        <p:blipFill>
          <a:blip r:embed="rId3"/>
          <a:stretch>
            <a:fillRect/>
          </a:stretch>
        </p:blipFill>
        <p:spPr>
          <a:xfrm>
            <a:off x="1682887" y="2636912"/>
            <a:ext cx="3905250" cy="2057400"/>
          </a:xfrm>
          <a:prstGeom prst="rect">
            <a:avLst/>
          </a:prstGeom>
        </p:spPr>
      </p:pic>
      <p:pic>
        <p:nvPicPr>
          <p:cNvPr id="9" name="Picture 2" descr="HOTEL PRESIDENTE ab CHF 77 (C̶H̶F̶ ̶8̶5̶): Bewertungen, Fotos &amp;  Preisvergleich - Benidorm, Spanien - Tripadvis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51832" y="529035"/>
            <a:ext cx="2187719" cy="1459805"/>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p:cNvPicPr>
            <a:picLocks noChangeAspect="1"/>
          </p:cNvPicPr>
          <p:nvPr/>
        </p:nvPicPr>
        <p:blipFill>
          <a:blip r:embed="rId5"/>
          <a:stretch>
            <a:fillRect/>
          </a:stretch>
        </p:blipFill>
        <p:spPr>
          <a:xfrm>
            <a:off x="6333179" y="2636912"/>
            <a:ext cx="3865418" cy="2057400"/>
          </a:xfrm>
          <a:prstGeom prst="rect">
            <a:avLst/>
          </a:prstGeom>
        </p:spPr>
      </p:pic>
    </p:spTree>
    <p:extLst>
      <p:ext uri="{BB962C8B-B14F-4D97-AF65-F5344CB8AC3E}">
        <p14:creationId xmlns:p14="http://schemas.microsoft.com/office/powerpoint/2010/main" val="122460084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solidFill>
                  <a:srgbClr val="FF0000"/>
                </a:solidFill>
              </a:rPr>
              <a:t>ACHTUNG: Ansatz bleibt unverändert!</a:t>
            </a:r>
          </a:p>
          <a:p>
            <a:pPr marL="0" indent="0" algn="l">
              <a:buNone/>
            </a:pPr>
            <a:endParaRPr lang="de-CH" sz="1800" b="0" i="0" u="none" strike="noStrike" baseline="0" dirty="0">
              <a:latin typeface="UniversLTStd" panose="020B0603020202020204" pitchFamily="34" charset="0"/>
            </a:endParaRPr>
          </a:p>
          <a:p>
            <a:pPr marL="0" indent="0" algn="l">
              <a:buNone/>
            </a:pPr>
            <a:r>
              <a:rPr lang="de-CH" sz="1800" b="0" i="0" u="none" strike="noStrike" baseline="0" dirty="0">
                <a:latin typeface="UniversLTStd" panose="020B0603020202020204" pitchFamily="34" charset="0"/>
              </a:rPr>
              <a:t>4601 Entschädigung (Ziffer 4602) [Art 74 VVA]</a:t>
            </a:r>
          </a:p>
          <a:p>
            <a:pPr marL="0" indent="0" algn="l">
              <a:buNone/>
            </a:pPr>
            <a:r>
              <a:rPr lang="de-CH" sz="1800" b="0" i="0" u="none" strike="noStrike" baseline="0" dirty="0">
                <a:latin typeface="UniversLTStd" panose="020B0603020202020204" pitchFamily="34" charset="0"/>
              </a:rPr>
              <a:t>Die Logisentschädigung wird ausgerichtet, sofern nicht in Unterkünften nach Ziffer 4201 oder in Kantonnementen übernachtet werden kann:</a:t>
            </a:r>
          </a:p>
          <a:p>
            <a:pPr marL="400050" lvl="1" indent="0">
              <a:buNone/>
            </a:pPr>
            <a:r>
              <a:rPr lang="de-CH" sz="1800" b="0" i="0" u="none" strike="noStrike" baseline="0" dirty="0">
                <a:latin typeface="UniversLTStd" panose="020B0603020202020204" pitchFamily="34" charset="0"/>
              </a:rPr>
              <a:t>a) an besoldete Angehörige der Armee, welche die Motorfahrzeuge der Kommandanten der Grossen Verbände sowie der Direktunterstellten des </a:t>
            </a:r>
            <a:r>
              <a:rPr lang="de-CH" sz="1800" b="0" i="0" u="none" strike="noStrike" baseline="0" dirty="0" err="1">
                <a:latin typeface="UniversLTStd" panose="020B0603020202020204" pitchFamily="34" charset="0"/>
              </a:rPr>
              <a:t>CdA</a:t>
            </a:r>
            <a:r>
              <a:rPr lang="de-CH" sz="1800" b="0" i="0" u="none" strike="noStrike" baseline="0" dirty="0">
                <a:latin typeface="UniversLTStd" panose="020B0603020202020204" pitchFamily="34" charset="0"/>
              </a:rPr>
              <a:t> fahren und sich auf diesen Fahrten selbst unterzubringen haben;</a:t>
            </a:r>
          </a:p>
          <a:p>
            <a:pPr marL="400050" lvl="1" indent="0">
              <a:buNone/>
            </a:pPr>
            <a:r>
              <a:rPr lang="de-CH" sz="1800" b="0" i="0" u="none" strike="noStrike" baseline="0" dirty="0">
                <a:latin typeface="UniversLTStd" panose="020B0603020202020204" pitchFamily="34" charset="0"/>
              </a:rPr>
              <a:t>b) in besonderen vom Truppenrechnungswesen bewilligten Fällen.</a:t>
            </a:r>
          </a:p>
          <a:p>
            <a:pPr marL="0" indent="0" algn="l">
              <a:buNone/>
            </a:pPr>
            <a:endParaRPr lang="de-CH" sz="1800" b="0" i="0" u="none" strike="noStrike" baseline="0" dirty="0">
              <a:latin typeface="UniversLTStd" panose="020B0603020202020204" pitchFamily="34" charset="0"/>
            </a:endParaRPr>
          </a:p>
          <a:p>
            <a:pPr marL="0" indent="0" algn="l">
              <a:buNone/>
            </a:pPr>
            <a:r>
              <a:rPr lang="de-CH" sz="1800" b="0" i="0" u="none" strike="noStrike" baseline="0" dirty="0">
                <a:latin typeface="UniversLTStd" panose="020B0603020202020204" pitchFamily="34" charset="0"/>
              </a:rPr>
              <a:t>4602 Ansätze (Ziffer 4601) [Art 75 VVA]</a:t>
            </a:r>
          </a:p>
          <a:p>
            <a:pPr marL="0" indent="0" algn="l">
              <a:buNone/>
            </a:pPr>
            <a:r>
              <a:rPr lang="de-CH" sz="1800" b="0" i="0" u="none" strike="noStrike" baseline="0" dirty="0">
                <a:latin typeface="UniversLTStd" panose="020B0603020202020204" pitchFamily="34" charset="0"/>
              </a:rPr>
              <a:t>¹Die Logisentschädigung entspricht dem ortsüblichen Zimmerpreis; sie beträgt jedoch höchstens </a:t>
            </a:r>
            <a:r>
              <a:rPr lang="de-CH" sz="1800" b="0" i="0" u="none" strike="noStrike" baseline="0" dirty="0">
                <a:solidFill>
                  <a:srgbClr val="FF0000"/>
                </a:solidFill>
                <a:latin typeface="UniversLTStd" panose="020B0603020202020204" pitchFamily="34" charset="0"/>
              </a:rPr>
              <a:t>je Person und Nacht 70 Franken</a:t>
            </a:r>
            <a:r>
              <a:rPr lang="de-CH" sz="1800" b="0" i="0" u="none" strike="noStrike" baseline="0" dirty="0">
                <a:latin typeface="UniversLTStd" panose="020B0603020202020204" pitchFamily="34" charset="0"/>
              </a:rPr>
              <a:t>.</a:t>
            </a:r>
            <a:endParaRPr lang="de-CH" sz="2000" dirty="0"/>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4601 + 4602: Logisentschädigung</a:t>
            </a:r>
          </a:p>
        </p:txBody>
      </p:sp>
      <p:pic>
        <p:nvPicPr>
          <p:cNvPr id="8194" name="Picture 2" descr="HOTEL PRESIDENTE ab CHF 77 (C̶H̶F̶ ̶8̶5̶): Bewertungen, Fotos &amp;  Preisvergleich - Benidorm, Spanien - Tripadvis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51832" y="529035"/>
            <a:ext cx="2187719" cy="1459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721783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Neu</a:t>
            </a:r>
          </a:p>
          <a:p>
            <a:pPr marL="0" indent="0">
              <a:buNone/>
            </a:pPr>
            <a:r>
              <a:rPr lang="de-CH" sz="2000" dirty="0">
                <a:solidFill>
                  <a:srgbClr val="FF0000"/>
                </a:solidFill>
              </a:rPr>
              <a:t>Stellt die Gemeinde der Truppe Stellflächen für die militärischen Fahrzeuge zur Verfügung, kann eine Entschädigung ausgerichtet werden. Die Entschädigung richtet sich nach den Grösse der Stellflächen und wird gesamthaft für alle Plätze zusammen ausgerichtet.</a:t>
            </a:r>
          </a:p>
          <a:p>
            <a:endParaRPr lang="de-CH" sz="2000" dirty="0">
              <a:solidFill>
                <a:srgbClr val="FF0000"/>
              </a:solidFill>
            </a:endParaRPr>
          </a:p>
          <a:p>
            <a:pPr marL="0" indent="0">
              <a:buNone/>
            </a:pPr>
            <a:r>
              <a:rPr lang="de-CH" sz="2000" dirty="0">
                <a:solidFill>
                  <a:srgbClr val="FF0000"/>
                </a:solidFill>
              </a:rPr>
              <a:t>Entschädigung 		bis gesamthaft 1’500m2	CHF 50.00 pro Tag</a:t>
            </a:r>
          </a:p>
          <a:p>
            <a:pPr marL="0" indent="0">
              <a:buNone/>
            </a:pPr>
            <a:r>
              <a:rPr lang="de-CH" sz="2000" dirty="0">
                <a:solidFill>
                  <a:srgbClr val="FF0000"/>
                </a:solidFill>
              </a:rPr>
              <a:t>			ab gesamthaft 1’501m2	CHF 80.00 pro Tag</a:t>
            </a:r>
          </a:p>
          <a:p>
            <a:endParaRPr lang="de-CH" sz="2000" dirty="0">
              <a:solidFill>
                <a:srgbClr val="FF0000"/>
              </a:solidFill>
            </a:endParaRPr>
          </a:p>
          <a:p>
            <a:pPr marL="0" indent="0">
              <a:buNone/>
            </a:pPr>
            <a:r>
              <a:rPr lang="de-CH" sz="2000" dirty="0">
                <a:solidFill>
                  <a:srgbClr val="FF0000"/>
                </a:solidFill>
              </a:rPr>
              <a:t>Die Entschädigung kann in der Gemeindeabrechnung über den Kostenpunkt «Abstellfläche für Motorfahrzeuge» abgerechnet werden.</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4712: Stellfläche für Militärfahrzeuge</a:t>
            </a:r>
          </a:p>
        </p:txBody>
      </p:sp>
      <p:pic>
        <p:nvPicPr>
          <p:cNvPr id="4098" name="Picture 2" descr="Mowag Eagle II, Aufklfz 93/97 sch gl 4x4 - Gepanzerte Fahrzeuge -  Radfahrzeuge | militärfahrzeuge.ch">
            <a:extLst>
              <a:ext uri="{FF2B5EF4-FFF2-40B4-BE49-F238E27FC236}">
                <a16:creationId xmlns:a16="http://schemas.microsoft.com/office/drawing/2014/main" id="{DD1B2D1F-51D0-42C0-B488-8B45317BD0F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177" y="495906"/>
            <a:ext cx="2081837" cy="1545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0288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buNone/>
            </a:pPr>
            <a:r>
              <a:rPr lang="de-CH" sz="2000" dirty="0"/>
              <a:t>¹</a:t>
            </a:r>
            <a:r>
              <a:rPr lang="de-CH" sz="2000" b="0" i="0" u="none" strike="noStrike" baseline="0" dirty="0">
                <a:solidFill>
                  <a:srgbClr val="231F20"/>
                </a:solidFill>
              </a:rPr>
              <a:t>Die Strohration je Tag beträgt 4 kg pro Pferd und Maultier</a:t>
            </a:r>
          </a:p>
          <a:p>
            <a:pPr marL="0" indent="0">
              <a:buNone/>
            </a:pPr>
            <a:endParaRPr lang="de-CH" sz="2000" dirty="0"/>
          </a:p>
          <a:p>
            <a:pPr marL="0" indent="0">
              <a:buNone/>
            </a:pPr>
            <a:r>
              <a:rPr lang="de-CH" sz="2000" b="1" dirty="0"/>
              <a:t>Neu</a:t>
            </a:r>
          </a:p>
          <a:p>
            <a:pPr marL="0" indent="0">
              <a:buNone/>
            </a:pPr>
            <a:r>
              <a:rPr lang="de-CH" sz="2000" dirty="0">
                <a:solidFill>
                  <a:srgbClr val="FF0000"/>
                </a:solidFill>
              </a:rPr>
              <a:t>¹Bei Bezug einer Stallung von kurzer Dauer (weniger als 10 Tage) kann die Strohration je Tag auf 8 kg pro Pferd und Maultier erhöht werden.</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6109: Strohration</a:t>
            </a:r>
          </a:p>
        </p:txBody>
      </p:sp>
      <p:pic>
        <p:nvPicPr>
          <p:cNvPr id="2" name="Picture 2" descr="Armeepferde – Nationales Pferdezentrum Bern">
            <a:extLst>
              <a:ext uri="{FF2B5EF4-FFF2-40B4-BE49-F238E27FC236}">
                <a16:creationId xmlns:a16="http://schemas.microsoft.com/office/drawing/2014/main" id="{1EB55478-5E13-44A1-ACE8-E93B1EBFB6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8288" y="404664"/>
            <a:ext cx="2874361" cy="1916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96098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Wird in den Verwendungszweck aufgenommen und bei den nicht zugelassenen Ausgaben gestrichen:</a:t>
            </a:r>
          </a:p>
          <a:p>
            <a:pPr marL="0" indent="0">
              <a:buNone/>
            </a:pPr>
            <a:endParaRPr lang="de-CH" sz="2000" b="1" dirty="0"/>
          </a:p>
          <a:p>
            <a:pPr marL="0" lvl="0" indent="0">
              <a:buNone/>
            </a:pPr>
            <a:r>
              <a:rPr lang="de-CH" sz="2000" dirty="0"/>
              <a:t>Sachgüter die am Ende der Dienstleistung mit bleibendem Wert der Formation erhalten bleiben.</a:t>
            </a:r>
          </a:p>
          <a:p>
            <a:pPr marL="0" lvl="0" indent="0">
              <a:buNone/>
            </a:pPr>
            <a:endParaRPr lang="de-CH" sz="2000" dirty="0"/>
          </a:p>
          <a:p>
            <a:pPr marL="0" lvl="0" indent="0">
              <a:buNone/>
            </a:pPr>
            <a:r>
              <a:rPr lang="de-CH" sz="2000" b="1" dirty="0"/>
              <a:t>Somit dürfen solche Sachgüter offiziell über den Kdt-Kredit beschafft werden. Aber:</a:t>
            </a:r>
          </a:p>
          <a:p>
            <a:pPr marL="0" lvl="0" indent="0">
              <a:buNone/>
            </a:pPr>
            <a:endParaRPr lang="de-CH" sz="2000" dirty="0"/>
          </a:p>
          <a:p>
            <a:pPr marL="0" lvl="0" indent="0">
              <a:buNone/>
            </a:pPr>
            <a:r>
              <a:rPr lang="de-CH" sz="2000" b="1" dirty="0"/>
              <a:t>Neuer Wortlaut</a:t>
            </a:r>
          </a:p>
          <a:p>
            <a:pPr marL="0" indent="0">
              <a:buNone/>
            </a:pPr>
            <a:r>
              <a:rPr lang="de-CH" sz="2000" dirty="0"/>
              <a:t>Sachgüter die am Ende der Dienstleistung mit bleibendem Wert der Formation erhalten bleiben. </a:t>
            </a:r>
            <a:r>
              <a:rPr lang="de-CH" sz="2000" dirty="0">
                <a:solidFill>
                  <a:srgbClr val="FF0000"/>
                </a:solidFill>
              </a:rPr>
              <a:t>Hier muss nach VR Ziffer 1601 vorgegangen werden. </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err="1">
                <a:solidFill>
                  <a:schemeClr val="bg2"/>
                </a:solidFill>
              </a:rPr>
              <a:t>Anh</a:t>
            </a:r>
            <a:r>
              <a:rPr lang="de-CH" b="0" dirty="0">
                <a:solidFill>
                  <a:schemeClr val="bg2"/>
                </a:solidFill>
              </a:rPr>
              <a:t> 6: Sachgüter über Kdt-Kredit</a:t>
            </a:r>
          </a:p>
        </p:txBody>
      </p:sp>
    </p:spTree>
    <p:extLst>
      <p:ext uri="{BB962C8B-B14F-4D97-AF65-F5344CB8AC3E}">
        <p14:creationId xmlns:p14="http://schemas.microsoft.com/office/powerpoint/2010/main" val="75329278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r>
              <a:rPr lang="de-CH" sz="2000" dirty="0"/>
              <a:t>Über alle von den Truppen angeschafften Gegenstände von bleibendem Wert (Inventargegenstände) ist eine Inventarkontrolle zu führen. </a:t>
            </a:r>
            <a:r>
              <a:rPr lang="de-CH" sz="2000" dirty="0">
                <a:solidFill>
                  <a:srgbClr val="FF0000"/>
                </a:solidFill>
              </a:rPr>
              <a:t>Diese ist der Truppenbuchhaltung beizulegen.</a:t>
            </a:r>
          </a:p>
          <a:p>
            <a:r>
              <a:rPr lang="de-CH" sz="2000" dirty="0"/>
              <a:t>Dem Truppenrechnungswesen obliegt die Oberleitung des Inventarwesens der Armee.</a:t>
            </a:r>
          </a:p>
          <a:p>
            <a:r>
              <a:rPr lang="de-CH" sz="2000" dirty="0"/>
              <a:t>Die Truppenkommandantinnen und Truppenkommandanten haben für die lückenlose Führung und Kontrolle der Inventare zu sorgen.</a:t>
            </a:r>
          </a:p>
          <a:p>
            <a:r>
              <a:rPr lang="de-CH" sz="2000" dirty="0"/>
              <a:t>Die Chefinnen und Chefs </a:t>
            </a:r>
            <a:r>
              <a:rPr lang="de-CH" sz="2000" dirty="0" err="1"/>
              <a:t>Kommissariatsdienst</a:t>
            </a:r>
            <a:r>
              <a:rPr lang="de-CH" sz="2000" dirty="0"/>
              <a:t> sowie die Quartiermeisterinnen und Quartiermeister führen anlässlich der vorgeschriebenen Kassenrevisionen auch die Revision der Inventare durch.</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1601: Inventarkontrolle</a:t>
            </a:r>
          </a:p>
        </p:txBody>
      </p:sp>
      <p:pic>
        <p:nvPicPr>
          <p:cNvPr id="9220" name="Picture 4" descr="5. Kontrolle und Anpassung des Marketingkonzeptes » Marketing-Blo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1270" y="399658"/>
            <a:ext cx="2048281" cy="122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87141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buNone/>
            </a:pPr>
            <a:endParaRPr lang="de-CH" sz="2000" dirty="0"/>
          </a:p>
          <a:p>
            <a:pPr marL="0" indent="0">
              <a:buNone/>
            </a:pPr>
            <a:endParaRPr lang="de-CH" sz="2000" dirty="0"/>
          </a:p>
          <a:p>
            <a:pPr marL="0" indent="0">
              <a:buNone/>
            </a:pPr>
            <a:endParaRPr lang="de-CH" sz="2000" dirty="0"/>
          </a:p>
          <a:p>
            <a:pPr marL="0" indent="0">
              <a:buNone/>
            </a:pPr>
            <a:r>
              <a:rPr lang="de-CH" sz="2000" b="1" dirty="0"/>
              <a:t>Neu</a:t>
            </a:r>
          </a:p>
          <a:p>
            <a:pPr marL="0" indent="0">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err="1">
                <a:solidFill>
                  <a:schemeClr val="bg2"/>
                </a:solidFill>
              </a:rPr>
              <a:t>Anh</a:t>
            </a:r>
            <a:r>
              <a:rPr lang="de-CH" b="0" dirty="0">
                <a:solidFill>
                  <a:schemeClr val="bg2"/>
                </a:solidFill>
              </a:rPr>
              <a:t> 6: Verpflegung Rap </a:t>
            </a:r>
            <a:r>
              <a:rPr lang="de-CH" b="0" dirty="0" err="1">
                <a:solidFill>
                  <a:schemeClr val="bg2"/>
                </a:solidFill>
              </a:rPr>
              <a:t>Gs</a:t>
            </a:r>
            <a:r>
              <a:rPr lang="de-CH" b="0" dirty="0">
                <a:solidFill>
                  <a:schemeClr val="bg2"/>
                </a:solidFill>
              </a:rPr>
              <a:t> </a:t>
            </a:r>
            <a:r>
              <a:rPr lang="de-CH" b="0" dirty="0" err="1">
                <a:solidFill>
                  <a:schemeClr val="bg2"/>
                </a:solidFill>
              </a:rPr>
              <a:t>Vb</a:t>
            </a:r>
            <a:endParaRPr lang="de-CH" b="0" dirty="0">
              <a:solidFill>
                <a:schemeClr val="bg2"/>
              </a:solidFill>
            </a:endParaRPr>
          </a:p>
        </p:txBody>
      </p:sp>
      <p:pic>
        <p:nvPicPr>
          <p:cNvPr id="2" name="Grafik 1"/>
          <p:cNvPicPr>
            <a:picLocks noChangeAspect="1"/>
          </p:cNvPicPr>
          <p:nvPr/>
        </p:nvPicPr>
        <p:blipFill>
          <a:blip r:embed="rId3"/>
          <a:stretch>
            <a:fillRect/>
          </a:stretch>
        </p:blipFill>
        <p:spPr>
          <a:xfrm>
            <a:off x="1691218" y="2420888"/>
            <a:ext cx="8001000" cy="809625"/>
          </a:xfrm>
          <a:prstGeom prst="rect">
            <a:avLst/>
          </a:prstGeom>
        </p:spPr>
      </p:pic>
      <p:pic>
        <p:nvPicPr>
          <p:cNvPr id="3" name="Grafik 2"/>
          <p:cNvPicPr>
            <a:picLocks noChangeAspect="1"/>
          </p:cNvPicPr>
          <p:nvPr/>
        </p:nvPicPr>
        <p:blipFill>
          <a:blip r:embed="rId4"/>
          <a:stretch>
            <a:fillRect/>
          </a:stretch>
        </p:blipFill>
        <p:spPr>
          <a:xfrm>
            <a:off x="1687710" y="3950939"/>
            <a:ext cx="8010525" cy="838200"/>
          </a:xfrm>
          <a:prstGeom prst="rect">
            <a:avLst/>
          </a:prstGeom>
        </p:spPr>
      </p:pic>
      <p:pic>
        <p:nvPicPr>
          <p:cNvPr id="11266" name="Picture 2" descr="3-Gänge-Menü-Rezepte: ausgiebig schlemm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23041" y="640203"/>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21349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buNone/>
            </a:pPr>
            <a:r>
              <a:rPr lang="de-CH" sz="2000" b="0" i="0" u="none" strike="noStrike" baseline="0" dirty="0" err="1">
                <a:solidFill>
                  <a:srgbClr val="231F20"/>
                </a:solidFill>
              </a:rPr>
              <a:t>LVb</a:t>
            </a:r>
            <a:r>
              <a:rPr lang="de-CH" sz="2000" b="0" i="0" u="none" strike="noStrike" baseline="0" dirty="0">
                <a:solidFill>
                  <a:srgbClr val="231F20"/>
                </a:solidFill>
              </a:rPr>
              <a:t> und Waffenplatzküchen: nach Bedarf.</a:t>
            </a:r>
          </a:p>
          <a:p>
            <a:pPr marL="0" indent="0">
              <a:buNone/>
            </a:pPr>
            <a:endParaRPr lang="de-CH" sz="2000" dirty="0"/>
          </a:p>
          <a:p>
            <a:pPr marL="0" indent="0">
              <a:buNone/>
            </a:pPr>
            <a:r>
              <a:rPr lang="de-CH" sz="2000" b="1" dirty="0"/>
              <a:t>Neu</a:t>
            </a:r>
          </a:p>
          <a:p>
            <a:pPr marL="0" indent="0">
              <a:buNone/>
            </a:pPr>
            <a:r>
              <a:rPr lang="de-CH" sz="2000" b="0" i="0" u="none" strike="noStrike" baseline="0" dirty="0" err="1">
                <a:solidFill>
                  <a:srgbClr val="231F20"/>
                </a:solidFill>
              </a:rPr>
              <a:t>LVb</a:t>
            </a:r>
            <a:r>
              <a:rPr lang="de-CH" sz="2000" b="0" i="0" u="none" strike="noStrike" baseline="0" dirty="0">
                <a:solidFill>
                  <a:srgbClr val="231F20"/>
                </a:solidFill>
              </a:rPr>
              <a:t> und Waffenplatzküchen: </a:t>
            </a:r>
            <a:r>
              <a:rPr lang="de-CH" sz="2000" b="0" i="0" u="none" strike="noStrike" baseline="0" dirty="0">
                <a:solidFill>
                  <a:srgbClr val="FF0000"/>
                </a:solidFill>
              </a:rPr>
              <a:t>mindestens einmal wöchentlich</a:t>
            </a:r>
            <a:r>
              <a:rPr lang="de-CH" sz="2000" b="0" i="0" u="none" strike="noStrike" baseline="0" dirty="0">
                <a:solidFill>
                  <a:srgbClr val="231F20"/>
                </a:solidFill>
              </a:rPr>
              <a:t>.</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err="1">
                <a:solidFill>
                  <a:schemeClr val="bg2"/>
                </a:solidFill>
              </a:rPr>
              <a:t>Anh</a:t>
            </a:r>
            <a:r>
              <a:rPr lang="de-CH" b="0" dirty="0">
                <a:solidFill>
                  <a:schemeClr val="bg2"/>
                </a:solidFill>
              </a:rPr>
              <a:t> 12: </a:t>
            </a:r>
            <a:r>
              <a:rPr lang="de-CH" b="0" dirty="0" err="1">
                <a:solidFill>
                  <a:schemeClr val="bg2"/>
                </a:solidFill>
              </a:rPr>
              <a:t>Bestellrythmus</a:t>
            </a:r>
            <a:endParaRPr lang="de-CH" b="0" dirty="0">
              <a:solidFill>
                <a:schemeClr val="bg2"/>
              </a:solidFill>
            </a:endParaRPr>
          </a:p>
        </p:txBody>
      </p:sp>
      <p:pic>
        <p:nvPicPr>
          <p:cNvPr id="9" name="Picture 2" descr="Armeeproviant">
            <a:extLst>
              <a:ext uri="{FF2B5EF4-FFF2-40B4-BE49-F238E27FC236}">
                <a16:creationId xmlns:a16="http://schemas.microsoft.com/office/drawing/2014/main" id="{7A6BA939-8BBF-4797-B6FB-BFB74BE7D1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400" y="345693"/>
            <a:ext cx="2033956" cy="12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57251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lgn="l">
              <a:buNone/>
            </a:pPr>
            <a:r>
              <a:rPr lang="de-CH" sz="2000" b="0" i="0" u="none" strike="noStrike" baseline="0" dirty="0">
                <a:solidFill>
                  <a:srgbClr val="231F20"/>
                </a:solidFill>
              </a:rPr>
              <a:t>4 Die Gewinnmarge beträgt maximal 15%. Alkoholische Getränke dürfen im Rahmen der Alkoholprävention teurer abgegeben werden.</a:t>
            </a:r>
          </a:p>
          <a:p>
            <a:pPr marL="0" indent="0" algn="l">
              <a:buNone/>
            </a:pPr>
            <a:endParaRPr lang="de-CH" sz="2000" dirty="0"/>
          </a:p>
          <a:p>
            <a:pPr marL="0" indent="0">
              <a:buNone/>
            </a:pPr>
            <a:r>
              <a:rPr lang="de-CH" sz="2000" b="1" dirty="0"/>
              <a:t>Neu</a:t>
            </a:r>
          </a:p>
          <a:p>
            <a:pPr marL="0" indent="0" algn="l">
              <a:buNone/>
            </a:pPr>
            <a:r>
              <a:rPr lang="de-CH" sz="2000" b="0" i="0" u="none" strike="noStrike" baseline="0" dirty="0">
                <a:solidFill>
                  <a:srgbClr val="231F20"/>
                </a:solidFill>
              </a:rPr>
              <a:t>4 Die Gewinnmarge beträgt maximal </a:t>
            </a:r>
            <a:r>
              <a:rPr lang="de-CH" sz="2000" b="0" i="0" u="none" strike="noStrike" baseline="0" dirty="0">
                <a:solidFill>
                  <a:srgbClr val="FF0000"/>
                </a:solidFill>
              </a:rPr>
              <a:t>30%</a:t>
            </a:r>
            <a:r>
              <a:rPr lang="de-CH" sz="2000" b="0" i="0" u="none" strike="noStrike" baseline="0" dirty="0">
                <a:solidFill>
                  <a:srgbClr val="231F20"/>
                </a:solidFill>
              </a:rPr>
              <a:t>. Alkoholische Getränke dürfen im Rahmen der Alkoholprävention teurer abgegeben werden.</a:t>
            </a:r>
            <a:endParaRPr lang="de-CH" sz="2000"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1307: Führung Kantinenkasse</a:t>
            </a:r>
          </a:p>
        </p:txBody>
      </p:sp>
      <p:pic>
        <p:nvPicPr>
          <p:cNvPr id="2" name="Picture 2" descr="Kantinenkasse Stock-Foto | Adobe Stock">
            <a:extLst>
              <a:ext uri="{FF2B5EF4-FFF2-40B4-BE49-F238E27FC236}">
                <a16:creationId xmlns:a16="http://schemas.microsoft.com/office/drawing/2014/main" id="{C42DB404-3950-4412-84EE-11F1CAC860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32304" y="479352"/>
            <a:ext cx="2376693" cy="1578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4575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lgn="l">
              <a:buNone/>
            </a:pPr>
            <a:r>
              <a:rPr lang="de-CH" sz="2000" b="1" i="0" u="none" strike="noStrike" baseline="0" dirty="0">
                <a:solidFill>
                  <a:srgbClr val="231F20"/>
                </a:solidFill>
              </a:rPr>
              <a:t>Verpflegungskredit pro Person und Tag:</a:t>
            </a:r>
          </a:p>
          <a:p>
            <a:pPr marL="0" indent="0" algn="l">
              <a:buNone/>
            </a:pPr>
            <a:r>
              <a:rPr lang="de-CH" sz="2000" b="0" i="0" u="none" strike="noStrike" baseline="0" dirty="0">
                <a:solidFill>
                  <a:srgbClr val="231F20"/>
                </a:solidFill>
              </a:rPr>
              <a:t>--- für Rekrutenschulen und alle übrigen Schulen und Kurse Fr. 8.75</a:t>
            </a:r>
          </a:p>
          <a:p>
            <a:pPr marL="0" indent="0" algn="l">
              <a:buNone/>
            </a:pPr>
            <a:endParaRPr lang="de-CH" sz="2000" dirty="0"/>
          </a:p>
          <a:p>
            <a:pPr marL="0" indent="0">
              <a:buNone/>
            </a:pPr>
            <a:r>
              <a:rPr lang="de-CH" sz="2000" b="1" dirty="0"/>
              <a:t>Neu</a:t>
            </a:r>
          </a:p>
          <a:p>
            <a:pPr marL="0" indent="0" algn="l">
              <a:buNone/>
            </a:pPr>
            <a:r>
              <a:rPr lang="de-CH" sz="2000" b="1" i="0" u="none" strike="noStrike" baseline="0" dirty="0">
                <a:solidFill>
                  <a:srgbClr val="231F20"/>
                </a:solidFill>
              </a:rPr>
              <a:t>Verpflegungskredit pro Person und Tag:</a:t>
            </a:r>
          </a:p>
          <a:p>
            <a:pPr marL="0" indent="0" algn="l">
              <a:buNone/>
            </a:pPr>
            <a:r>
              <a:rPr lang="de-CH" sz="2000" b="0" i="0" u="none" strike="noStrike" baseline="0" dirty="0">
                <a:solidFill>
                  <a:srgbClr val="231F20"/>
                </a:solidFill>
              </a:rPr>
              <a:t>--- für Rekrutenschulen und alle übrigen Schulen und Kurse </a:t>
            </a:r>
            <a:r>
              <a:rPr lang="de-CH" sz="2000" b="0" i="0" u="none" strike="noStrike" baseline="0" dirty="0">
                <a:solidFill>
                  <a:srgbClr val="FF0000"/>
                </a:solidFill>
              </a:rPr>
              <a:t>Fr. </a:t>
            </a:r>
            <a:r>
              <a:rPr lang="de-CH" sz="2000" dirty="0">
                <a:solidFill>
                  <a:srgbClr val="FF0000"/>
                </a:solidFill>
              </a:rPr>
              <a:t>9.00</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err="1">
                <a:solidFill>
                  <a:schemeClr val="bg2"/>
                </a:solidFill>
              </a:rPr>
              <a:t>Anh</a:t>
            </a:r>
            <a:r>
              <a:rPr lang="de-CH" b="0" dirty="0">
                <a:solidFill>
                  <a:schemeClr val="bg2"/>
                </a:solidFill>
              </a:rPr>
              <a:t> 13: Verpflegungskredit</a:t>
            </a:r>
          </a:p>
        </p:txBody>
      </p:sp>
      <p:pic>
        <p:nvPicPr>
          <p:cNvPr id="12" name="Picture 2" descr="3-Gänge-Menü-Rezepte: ausgiebig schlemm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041" y="437364"/>
            <a:ext cx="2316510" cy="1301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86682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r>
              <a:rPr lang="de-CH" sz="2000" dirty="0"/>
              <a:t>Ab 01.01.2023 steht das VR standartmässig nur noch elektronisch auf der Homepage des </a:t>
            </a:r>
            <a:r>
              <a:rPr lang="de-CH" sz="2000" dirty="0" err="1"/>
              <a:t>Trp</a:t>
            </a:r>
            <a:r>
              <a:rPr lang="de-CH" sz="2000" dirty="0"/>
              <a:t> </a:t>
            </a:r>
            <a:r>
              <a:rPr lang="de-CH" sz="2000" dirty="0" err="1"/>
              <a:t>Rw</a:t>
            </a:r>
            <a:r>
              <a:rPr lang="de-CH" sz="2000" dirty="0"/>
              <a:t> und auf dem LMS zur Verfügung.</a:t>
            </a:r>
          </a:p>
          <a:p>
            <a:pPr marL="0" indent="0">
              <a:buNone/>
            </a:pPr>
            <a:endParaRPr lang="de-CH" sz="2000" dirty="0"/>
          </a:p>
          <a:p>
            <a:r>
              <a:rPr lang="de-CH" sz="2000" dirty="0"/>
              <a:t>Falls gewünscht kann die Printversion des VR 2023 durch die Miliz beim BBL unter folgender Adresse bestellt werden: </a:t>
            </a:r>
            <a:r>
              <a:rPr lang="de-CH" sz="2000" dirty="0">
                <a:hlinkClick r:id="rId3"/>
              </a:rPr>
              <a:t>verkauf.militaer@bbl.admin.ch</a:t>
            </a:r>
            <a:r>
              <a:rPr lang="de-CH" sz="2000" dirty="0"/>
              <a:t>.</a:t>
            </a:r>
          </a:p>
          <a:p>
            <a:pPr marL="0" indent="0" eaLnBrk="1" hangingPunct="1">
              <a:buNone/>
            </a:pPr>
            <a:endParaRPr lang="de-CH" dirty="0"/>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Print on Demand</a:t>
            </a:r>
          </a:p>
        </p:txBody>
      </p:sp>
    </p:spTree>
    <p:extLst>
      <p:ext uri="{BB962C8B-B14F-4D97-AF65-F5344CB8AC3E}">
        <p14:creationId xmlns:p14="http://schemas.microsoft.com/office/powerpoint/2010/main" val="133475675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buNone/>
            </a:pPr>
            <a:r>
              <a:rPr lang="de-CH" sz="2000" dirty="0"/>
              <a:t>Das Truppenrechnungswesen erlässt im Einvernehmen mit der Eidgenössische Finanzverwaltung die Weisungen und bestimmt insbesondere die Rechte und Pflichten der Rechnungsführung.</a:t>
            </a:r>
          </a:p>
          <a:p>
            <a:pPr marL="0" indent="0">
              <a:buNone/>
            </a:pPr>
            <a:endParaRPr lang="de-CH" sz="2000" dirty="0"/>
          </a:p>
          <a:p>
            <a:pPr marL="0" indent="0">
              <a:buNone/>
            </a:pPr>
            <a:r>
              <a:rPr lang="de-CH" sz="2000" b="1" dirty="0"/>
              <a:t>Neu</a:t>
            </a:r>
          </a:p>
          <a:p>
            <a:pPr marL="0" indent="0">
              <a:buNone/>
            </a:pPr>
            <a:r>
              <a:rPr lang="de-CH" sz="2000" dirty="0"/>
              <a:t>1 Das Truppenrechnungswesen erlässt im Einvernehmen mit der Eidgenössische Finanzverwaltung die Weisungen und bestimmt insbesondere die Rechte und Pflichten der Rechnungsführung.</a:t>
            </a:r>
          </a:p>
          <a:p>
            <a:pPr marL="0" indent="0">
              <a:buNone/>
            </a:pPr>
            <a:r>
              <a:rPr lang="de-CH" sz="2000" dirty="0">
                <a:solidFill>
                  <a:srgbClr val="FF0000"/>
                </a:solidFill>
              </a:rPr>
              <a:t>2 Die finanziellen Mittel werden der Truppe über ein eigenes, namentlich gekennzeichnetes </a:t>
            </a:r>
            <a:r>
              <a:rPr lang="de-CH" sz="2000" dirty="0" err="1">
                <a:solidFill>
                  <a:srgbClr val="FF0000"/>
                </a:solidFill>
              </a:rPr>
              <a:t>PostFinance</a:t>
            </a:r>
            <a:r>
              <a:rPr lang="de-CH" sz="2000" dirty="0">
                <a:solidFill>
                  <a:srgbClr val="FF0000"/>
                </a:solidFill>
              </a:rPr>
              <a:t>-Konto zur Verfügung gestellt.</a:t>
            </a:r>
          </a:p>
          <a:p>
            <a:pPr marL="0" indent="0">
              <a:buNone/>
            </a:pPr>
            <a:r>
              <a:rPr lang="de-CH" sz="2000" dirty="0">
                <a:solidFill>
                  <a:srgbClr val="FF0000"/>
                </a:solidFill>
              </a:rPr>
              <a:t>3 Das Truppenrechnungswesen kann Allgemeine Geschäftsbedingungen für die Verwendung der </a:t>
            </a:r>
            <a:r>
              <a:rPr lang="de-CH" sz="2000" dirty="0" err="1">
                <a:solidFill>
                  <a:srgbClr val="FF0000"/>
                </a:solidFill>
              </a:rPr>
              <a:t>Postcard</a:t>
            </a:r>
            <a:r>
              <a:rPr lang="de-CH" sz="2000" dirty="0">
                <a:solidFill>
                  <a:srgbClr val="FF0000"/>
                </a:solidFill>
              </a:rPr>
              <a:t> erlassen.</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1401: Geldversorgung</a:t>
            </a:r>
          </a:p>
        </p:txBody>
      </p:sp>
      <p:pic>
        <p:nvPicPr>
          <p:cNvPr id="2050"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313498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Neu</a:t>
            </a:r>
          </a:p>
          <a:p>
            <a:pPr marL="0" indent="0" algn="l">
              <a:buNone/>
            </a:pPr>
            <a:r>
              <a:rPr lang="de-CH" sz="2000" u="none" strike="noStrike" baseline="0" dirty="0">
                <a:solidFill>
                  <a:srgbClr val="FF0000"/>
                </a:solidFill>
              </a:rPr>
              <a:t>1 Grundsätzlich sind Vorschüsse schriftlich und mit dem dafür vorgesehenen Formular an das Truppenrechnungswesen zu übermitteln:</a:t>
            </a:r>
          </a:p>
          <a:p>
            <a:pPr marL="400050" lvl="1" indent="0">
              <a:buNone/>
            </a:pPr>
            <a:r>
              <a:rPr lang="de-CH" sz="2000" u="none" strike="noStrike" baseline="0" dirty="0">
                <a:solidFill>
                  <a:srgbClr val="FF0000"/>
                </a:solidFill>
              </a:rPr>
              <a:t>- Der erste Vorschuss für WK-Formationen muss mindestens 6 Wochen vor dem Dienst übermittelt werden. Die weiteren Vorschüsse werden während des Dienstes vereinbart;</a:t>
            </a:r>
          </a:p>
          <a:p>
            <a:pPr marL="400050" lvl="1" indent="0">
              <a:buNone/>
            </a:pPr>
            <a:r>
              <a:rPr lang="de-CH" sz="2000" u="none" strike="noStrike" baseline="0" dirty="0">
                <a:solidFill>
                  <a:srgbClr val="FF0000"/>
                </a:solidFill>
              </a:rPr>
              <a:t>- Bei anderen Diensten wird der Rhythmus der Vorschüsse in der Vereinbarung festgelegt.</a:t>
            </a:r>
          </a:p>
          <a:p>
            <a:pPr marL="0" indent="0" algn="l">
              <a:buNone/>
            </a:pPr>
            <a:r>
              <a:rPr lang="de-CH" sz="2000" u="none" strike="noStrike" baseline="0" dirty="0">
                <a:solidFill>
                  <a:srgbClr val="FF0000"/>
                </a:solidFill>
              </a:rPr>
              <a:t>2 Es werden nur Formulare berücksichtigt, die per Post oder über eine E-Mail-Adresse des Bundes (@vtg.admin.ch oder @mil.admin.ch) eingereicht werden.</a:t>
            </a:r>
            <a:endParaRPr lang="de-CH" sz="2000" dirty="0">
              <a:solidFill>
                <a:srgbClr val="FF0000"/>
              </a:solidFill>
            </a:endParaRP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1402: Rhythmus der Geldvorschüsse</a:t>
            </a:r>
          </a:p>
        </p:txBody>
      </p:sp>
      <p:pic>
        <p:nvPicPr>
          <p:cNvPr id="2050"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48632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1800" b="1" dirty="0"/>
              <a:t>Alt</a:t>
            </a:r>
          </a:p>
          <a:p>
            <a:pPr marL="0" indent="0">
              <a:buNone/>
            </a:pPr>
            <a:r>
              <a:rPr lang="de-CH" sz="1800" dirty="0"/>
              <a:t>Zahlungen sind durch den Rechnungsführer im MIL Office als elektronischer Zahlungsauftrag (EZAG) an </a:t>
            </a:r>
            <a:r>
              <a:rPr lang="de-CH" sz="1800" dirty="0" err="1"/>
              <a:t>PostFinance</a:t>
            </a:r>
            <a:r>
              <a:rPr lang="de-CH" sz="1800" dirty="0"/>
              <a:t> zu übermitteln. Nach der Übermittlung muss der EZAG im </a:t>
            </a:r>
            <a:r>
              <a:rPr lang="de-CH" sz="1800" dirty="0" err="1"/>
              <a:t>PostFinance</a:t>
            </a:r>
            <a:r>
              <a:rPr lang="de-CH" sz="1800" dirty="0"/>
              <a:t> durch den Kontoinhaber freigegeben werden. Im </a:t>
            </a:r>
            <a:r>
              <a:rPr lang="de-CH" sz="1800" dirty="0" err="1"/>
              <a:t>PostFinance</a:t>
            </a:r>
            <a:r>
              <a:rPr lang="de-CH" sz="1800" dirty="0"/>
              <a:t> können auch Einzelzahlungen erfasst und bezahlt werden oder weiterhin am Postschalter abgewickelt werden. Überweisungen mittels Zahlungsanweisung sind nicht gestattet.</a:t>
            </a:r>
          </a:p>
          <a:p>
            <a:pPr marL="0" indent="0">
              <a:buNone/>
            </a:pPr>
            <a:endParaRPr lang="de-CH" sz="1800" dirty="0"/>
          </a:p>
          <a:p>
            <a:pPr marL="0" indent="0">
              <a:buNone/>
            </a:pPr>
            <a:r>
              <a:rPr lang="de-CH" sz="1800" b="1" dirty="0"/>
              <a:t>Neu</a:t>
            </a:r>
          </a:p>
          <a:p>
            <a:pPr marL="0" indent="0">
              <a:buNone/>
            </a:pPr>
            <a:r>
              <a:rPr lang="de-CH" sz="1800" dirty="0"/>
              <a:t>Zahlungen sind durch die Rechnungsführerin oder den Rechnungsführer </a:t>
            </a:r>
            <a:r>
              <a:rPr lang="de-CH" sz="1800" dirty="0">
                <a:solidFill>
                  <a:srgbClr val="FF0000"/>
                </a:solidFill>
              </a:rPr>
              <a:t>grundsätzlich</a:t>
            </a:r>
            <a:r>
              <a:rPr lang="de-CH" sz="1800" dirty="0"/>
              <a:t> im MIL Office als elektronischer Zahlungsauftrag (EZAG) </a:t>
            </a:r>
            <a:r>
              <a:rPr lang="de-CH" sz="1800" dirty="0">
                <a:solidFill>
                  <a:srgbClr val="FF0000"/>
                </a:solidFill>
              </a:rPr>
              <a:t>in E-</a:t>
            </a:r>
            <a:r>
              <a:rPr lang="de-CH" sz="1800" dirty="0" err="1">
                <a:solidFill>
                  <a:srgbClr val="FF0000"/>
                </a:solidFill>
              </a:rPr>
              <a:t>Finance</a:t>
            </a:r>
            <a:r>
              <a:rPr lang="de-CH" sz="1800" dirty="0">
                <a:solidFill>
                  <a:srgbClr val="FF0000"/>
                </a:solidFill>
              </a:rPr>
              <a:t> </a:t>
            </a:r>
            <a:r>
              <a:rPr lang="de-CH" sz="1800" dirty="0"/>
              <a:t>zu übermitteln. Nach der Übermittlung muss der EZAG im </a:t>
            </a:r>
            <a:r>
              <a:rPr lang="de-CH" sz="1800" dirty="0">
                <a:solidFill>
                  <a:srgbClr val="FF0000"/>
                </a:solidFill>
              </a:rPr>
              <a:t>E-</a:t>
            </a:r>
            <a:r>
              <a:rPr lang="de-CH" sz="1800" dirty="0" err="1">
                <a:solidFill>
                  <a:srgbClr val="FF0000"/>
                </a:solidFill>
              </a:rPr>
              <a:t>Finance</a:t>
            </a:r>
            <a:r>
              <a:rPr lang="de-CH" sz="1800" dirty="0"/>
              <a:t> durch den Kontoinhaber freigegeben werden. Im </a:t>
            </a:r>
            <a:r>
              <a:rPr lang="de-CH" sz="1800" dirty="0">
                <a:solidFill>
                  <a:srgbClr val="FF0000"/>
                </a:solidFill>
              </a:rPr>
              <a:t>E-</a:t>
            </a:r>
            <a:r>
              <a:rPr lang="de-CH" sz="1800" dirty="0" err="1">
                <a:solidFill>
                  <a:srgbClr val="FF0000"/>
                </a:solidFill>
              </a:rPr>
              <a:t>Finance</a:t>
            </a:r>
            <a:r>
              <a:rPr lang="de-CH" sz="1800" dirty="0"/>
              <a:t> können </a:t>
            </a:r>
            <a:r>
              <a:rPr lang="de-CH" sz="1800" dirty="0">
                <a:solidFill>
                  <a:srgbClr val="FF0000"/>
                </a:solidFill>
              </a:rPr>
              <a:t>in Ausnahmefällen</a:t>
            </a:r>
            <a:r>
              <a:rPr lang="de-CH" sz="1800" dirty="0"/>
              <a:t> auch Einzelzahlungen erfasst und bezahlt werden oder weiterhin </a:t>
            </a:r>
            <a:r>
              <a:rPr lang="de-CH" sz="1800" dirty="0">
                <a:solidFill>
                  <a:srgbClr val="FF0000"/>
                </a:solidFill>
              </a:rPr>
              <a:t>Einzahlungsscheine </a:t>
            </a:r>
            <a:r>
              <a:rPr lang="de-CH" sz="1800" dirty="0"/>
              <a:t>am Postschalter abgewickelt werden. Überweisungen mittels Zahlungsanweisung sind nicht gestattet.</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1503: Zahlungsaufträge</a:t>
            </a:r>
          </a:p>
        </p:txBody>
      </p:sp>
      <p:pic>
        <p:nvPicPr>
          <p:cNvPr id="2050"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241930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2102: Soldansätze</a:t>
            </a:r>
          </a:p>
        </p:txBody>
      </p:sp>
      <p:pic>
        <p:nvPicPr>
          <p:cNvPr id="4" name="Grafik 3"/>
          <p:cNvPicPr>
            <a:picLocks noChangeAspect="1"/>
          </p:cNvPicPr>
          <p:nvPr/>
        </p:nvPicPr>
        <p:blipFill>
          <a:blip r:embed="rId3"/>
          <a:stretch>
            <a:fillRect/>
          </a:stretch>
        </p:blipFill>
        <p:spPr>
          <a:xfrm>
            <a:off x="2999656" y="1844824"/>
            <a:ext cx="6038850" cy="3762375"/>
          </a:xfrm>
          <a:prstGeom prst="rect">
            <a:avLst/>
          </a:prstGeom>
        </p:spPr>
      </p:pic>
      <p:pic>
        <p:nvPicPr>
          <p:cNvPr id="3074" name="Picture 2" descr="Eine Volksinitiative soll das Bargeld sichern | Handelszeitu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58826" y="474135"/>
            <a:ext cx="2057871" cy="1370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22579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2000" b="1" dirty="0"/>
              <a:t>Alt</a:t>
            </a:r>
          </a:p>
          <a:p>
            <a:pPr marL="0" indent="0">
              <a:buNone/>
            </a:pPr>
            <a:r>
              <a:rPr lang="de-CH" sz="2000" dirty="0"/>
              <a:t>Die Auszahlung des Soldes erfolgt durch den Rechnungsführer entweder in bar gegen Unterschrift oder bargeldlos per E-</a:t>
            </a:r>
            <a:r>
              <a:rPr lang="de-CH" sz="2000" dirty="0" err="1"/>
              <a:t>Finance</a:t>
            </a:r>
            <a:r>
              <a:rPr lang="de-CH" sz="2000" dirty="0"/>
              <a:t>. Den Offizieren und höheren Unteroffizieren kann der Sold auch an einem Einheitsrapport verteilt werden.</a:t>
            </a:r>
          </a:p>
          <a:p>
            <a:pPr marL="0" indent="0">
              <a:buNone/>
            </a:pPr>
            <a:endParaRPr lang="de-CH" sz="2000" dirty="0"/>
          </a:p>
          <a:p>
            <a:pPr marL="0" indent="0">
              <a:buNone/>
            </a:pPr>
            <a:r>
              <a:rPr lang="de-CH" sz="2000" b="1" dirty="0"/>
              <a:t>Neu</a:t>
            </a:r>
          </a:p>
          <a:p>
            <a:pPr marL="0" indent="0">
              <a:buNone/>
            </a:pPr>
            <a:r>
              <a:rPr lang="de-CH" sz="2000" dirty="0"/>
              <a:t>Die Auszahlung des Soldes erfolgt durch die Rechnungsführerin oder den Rechnungsführer bargeldlos </a:t>
            </a:r>
            <a:r>
              <a:rPr lang="de-CH" sz="2000" dirty="0">
                <a:solidFill>
                  <a:srgbClr val="FF0000"/>
                </a:solidFill>
              </a:rPr>
              <a:t>per EZAG </a:t>
            </a:r>
            <a:r>
              <a:rPr lang="de-CH" sz="2000" dirty="0"/>
              <a:t>im E-</a:t>
            </a:r>
            <a:r>
              <a:rPr lang="de-CH" sz="2000" dirty="0" err="1"/>
              <a:t>Finance</a:t>
            </a:r>
            <a:r>
              <a:rPr lang="de-CH" sz="2000" dirty="0"/>
              <a:t>. </a:t>
            </a:r>
            <a:r>
              <a:rPr lang="de-CH" sz="2000" dirty="0">
                <a:solidFill>
                  <a:srgbClr val="FF0000"/>
                </a:solidFill>
              </a:rPr>
              <a:t>Eine Barauszahlung ist nur noch in Ausnahmefällen zulässig.</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2802: Auszahlung Sold</a:t>
            </a:r>
          </a:p>
        </p:txBody>
      </p:sp>
      <p:pic>
        <p:nvPicPr>
          <p:cNvPr id="6" name="Picture 2" descr="PostFinance Card kombiniert mit Debit Mastercard® | PostFina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263" y="620688"/>
            <a:ext cx="1570288" cy="1061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67668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1800" b="1" dirty="0"/>
              <a:t>Alt</a:t>
            </a:r>
          </a:p>
          <a:p>
            <a:pPr marL="0" indent="0">
              <a:buNone/>
            </a:pPr>
            <a:r>
              <a:rPr lang="en-US" sz="1800" dirty="0"/>
              <a:t>¹Der </a:t>
            </a:r>
            <a:r>
              <a:rPr lang="en-US" sz="1800" dirty="0" err="1"/>
              <a:t>Ankauf</a:t>
            </a:r>
            <a:r>
              <a:rPr lang="en-US" sz="1800" dirty="0"/>
              <a:t> der </a:t>
            </a:r>
            <a:r>
              <a:rPr lang="en-US" sz="1800" dirty="0" err="1"/>
              <a:t>Artikel</a:t>
            </a:r>
            <a:r>
              <a:rPr lang="en-US" sz="1800" dirty="0"/>
              <a:t> des </a:t>
            </a:r>
            <a:r>
              <a:rPr lang="en-US" sz="1800" dirty="0" err="1"/>
              <a:t>Armeeproviantes</a:t>
            </a:r>
            <a:r>
              <a:rPr lang="en-US" sz="1800" dirty="0"/>
              <a:t> </a:t>
            </a:r>
            <a:r>
              <a:rPr lang="en-US" sz="1800" dirty="0" err="1"/>
              <a:t>sowie</a:t>
            </a:r>
            <a:r>
              <a:rPr lang="en-US" sz="1800" dirty="0"/>
              <a:t> </a:t>
            </a:r>
            <a:r>
              <a:rPr lang="en-US" sz="1800" dirty="0" err="1"/>
              <a:t>gleichartige</a:t>
            </a:r>
            <a:r>
              <a:rPr lang="en-US" sz="1800" dirty="0"/>
              <a:t> </a:t>
            </a:r>
            <a:r>
              <a:rPr lang="en-US" sz="1800" dirty="0" err="1"/>
              <a:t>oder</a:t>
            </a:r>
            <a:r>
              <a:rPr lang="en-US" sz="1800" dirty="0"/>
              <a:t> </a:t>
            </a:r>
            <a:r>
              <a:rPr lang="en-US" sz="1800" dirty="0" err="1"/>
              <a:t>ähnliche</a:t>
            </a:r>
            <a:r>
              <a:rPr lang="en-US" sz="1800" dirty="0"/>
              <a:t> </a:t>
            </a:r>
            <a:r>
              <a:rPr lang="en-US" sz="1800" dirty="0" err="1"/>
              <a:t>Artikel</a:t>
            </a:r>
            <a:r>
              <a:rPr lang="en-US" sz="1800" dirty="0"/>
              <a:t> </a:t>
            </a:r>
            <a:r>
              <a:rPr lang="en-US" sz="1800" dirty="0" err="1"/>
              <a:t>ist</a:t>
            </a:r>
            <a:r>
              <a:rPr lang="en-US" sz="1800" dirty="0"/>
              <a:t> </a:t>
            </a:r>
            <a:r>
              <a:rPr lang="en-US" sz="1800" dirty="0" err="1"/>
              <a:t>nur</a:t>
            </a:r>
            <a:r>
              <a:rPr lang="en-US" sz="1800" dirty="0"/>
              <a:t> in </a:t>
            </a:r>
            <a:r>
              <a:rPr lang="en-US" sz="1800" dirty="0" err="1"/>
              <a:t>folgenden</a:t>
            </a:r>
            <a:r>
              <a:rPr lang="en-US" sz="1800" dirty="0"/>
              <a:t> </a:t>
            </a:r>
            <a:r>
              <a:rPr lang="en-US" sz="1800" dirty="0" err="1"/>
              <a:t>Fällen</a:t>
            </a:r>
            <a:r>
              <a:rPr lang="en-US" sz="1800" dirty="0"/>
              <a:t> </a:t>
            </a:r>
            <a:r>
              <a:rPr lang="en-US" sz="1800" dirty="0" err="1"/>
              <a:t>gestattet</a:t>
            </a:r>
            <a:r>
              <a:rPr lang="en-US" sz="1800" dirty="0"/>
              <a:t>:</a:t>
            </a:r>
            <a:endParaRPr lang="de-CH" sz="1800" dirty="0"/>
          </a:p>
          <a:p>
            <a:pPr marL="457200" lvl="0" indent="-457200">
              <a:buFont typeface="+mj-lt"/>
              <a:buAutoNum type="alphaLcParenR"/>
            </a:pPr>
            <a:r>
              <a:rPr lang="en-US" sz="1800" dirty="0" err="1"/>
              <a:t>wenn</a:t>
            </a:r>
            <a:r>
              <a:rPr lang="en-US" sz="1800" dirty="0"/>
              <a:t> am </a:t>
            </a:r>
            <a:r>
              <a:rPr lang="en-US" sz="1800" dirty="0" err="1"/>
              <a:t>Dienstende</a:t>
            </a:r>
            <a:r>
              <a:rPr lang="en-US" sz="1800" dirty="0"/>
              <a:t> </a:t>
            </a:r>
            <a:r>
              <a:rPr lang="en-US" sz="1800" dirty="0" err="1"/>
              <a:t>zur</a:t>
            </a:r>
            <a:r>
              <a:rPr lang="en-US" sz="1800" dirty="0"/>
              <a:t> </a:t>
            </a:r>
            <a:r>
              <a:rPr lang="en-US" sz="1800" dirty="0" err="1"/>
              <a:t>Zubereitung</a:t>
            </a:r>
            <a:r>
              <a:rPr lang="en-US" sz="1800" dirty="0"/>
              <a:t> </a:t>
            </a:r>
            <a:r>
              <a:rPr lang="en-US" sz="1800" dirty="0" err="1"/>
              <a:t>einer</a:t>
            </a:r>
            <a:r>
              <a:rPr lang="en-US" sz="1800" dirty="0"/>
              <a:t> </a:t>
            </a:r>
            <a:r>
              <a:rPr lang="en-US" sz="1800" dirty="0" err="1"/>
              <a:t>Mahlzeit</a:t>
            </a:r>
            <a:r>
              <a:rPr lang="en-US" sz="1800" dirty="0"/>
              <a:t> </a:t>
            </a:r>
            <a:r>
              <a:rPr lang="en-US" sz="1800" dirty="0" err="1"/>
              <a:t>Restbestände</a:t>
            </a:r>
            <a:r>
              <a:rPr lang="en-US" sz="1800" dirty="0"/>
              <a:t> </a:t>
            </a:r>
            <a:r>
              <a:rPr lang="en-US" sz="1800" dirty="0" err="1"/>
              <a:t>ergänzt</a:t>
            </a:r>
            <a:r>
              <a:rPr lang="en-US" sz="1800" dirty="0"/>
              <a:t> </a:t>
            </a:r>
            <a:r>
              <a:rPr lang="en-US" sz="1800" dirty="0" err="1"/>
              <a:t>werden</a:t>
            </a:r>
            <a:r>
              <a:rPr lang="en-US" sz="1800" dirty="0"/>
              <a:t> </a:t>
            </a:r>
            <a:r>
              <a:rPr lang="en-US" sz="1800" dirty="0" err="1"/>
              <a:t>müssen</a:t>
            </a:r>
            <a:r>
              <a:rPr lang="en-US" sz="1800" dirty="0"/>
              <a:t>;</a:t>
            </a:r>
            <a:endParaRPr lang="de-CH" sz="1800" dirty="0"/>
          </a:p>
          <a:p>
            <a:pPr marL="457200" lvl="0" indent="-457200">
              <a:buFont typeface="+mj-lt"/>
              <a:buAutoNum type="alphaLcParenR"/>
            </a:pPr>
            <a:r>
              <a:rPr lang="en-US" sz="1800" dirty="0" err="1"/>
              <a:t>wenn</a:t>
            </a:r>
            <a:r>
              <a:rPr lang="en-US" sz="1800" dirty="0"/>
              <a:t> die </a:t>
            </a:r>
            <a:r>
              <a:rPr lang="en-US" sz="1800" dirty="0" err="1"/>
              <a:t>Übernahme</a:t>
            </a:r>
            <a:r>
              <a:rPr lang="en-US" sz="1800" dirty="0"/>
              <a:t> von </a:t>
            </a:r>
            <a:r>
              <a:rPr lang="en-US" sz="1800" dirty="0" err="1"/>
              <a:t>einer</a:t>
            </a:r>
            <a:r>
              <a:rPr lang="en-US" sz="1800" dirty="0"/>
              <a:t> </a:t>
            </a:r>
            <a:r>
              <a:rPr lang="en-US" sz="1800" dirty="0" err="1"/>
              <a:t>anderen</a:t>
            </a:r>
            <a:r>
              <a:rPr lang="en-US" sz="1800" dirty="0"/>
              <a:t> </a:t>
            </a:r>
            <a:r>
              <a:rPr lang="en-US" sz="1800" dirty="0" err="1"/>
              <a:t>Truppe</a:t>
            </a:r>
            <a:r>
              <a:rPr lang="en-US" sz="1800" dirty="0"/>
              <a:t> </a:t>
            </a:r>
            <a:r>
              <a:rPr lang="en-US" sz="1800" dirty="0" err="1"/>
              <a:t>nicht</a:t>
            </a:r>
            <a:r>
              <a:rPr lang="en-US" sz="1800" dirty="0"/>
              <a:t> </a:t>
            </a:r>
            <a:r>
              <a:rPr lang="en-US" sz="1800" dirty="0" err="1"/>
              <a:t>möglich</a:t>
            </a:r>
            <a:r>
              <a:rPr lang="en-US" sz="1800" dirty="0"/>
              <a:t> </a:t>
            </a:r>
            <a:r>
              <a:rPr lang="en-US" sz="1800" dirty="0" err="1"/>
              <a:t>ist</a:t>
            </a:r>
            <a:r>
              <a:rPr lang="en-US" sz="1800" dirty="0"/>
              <a:t>;</a:t>
            </a:r>
            <a:endParaRPr lang="de-CH" sz="1800" dirty="0"/>
          </a:p>
          <a:p>
            <a:pPr marL="457200" lvl="0" indent="-457200">
              <a:buFont typeface="+mj-lt"/>
              <a:buAutoNum type="alphaLcParenR"/>
            </a:pPr>
            <a:r>
              <a:rPr lang="en-US" sz="1800" dirty="0" err="1"/>
              <a:t>wenn</a:t>
            </a:r>
            <a:r>
              <a:rPr lang="en-US" sz="1800" dirty="0"/>
              <a:t> die </a:t>
            </a:r>
            <a:r>
              <a:rPr lang="en-US" sz="1800" dirty="0" err="1"/>
              <a:t>Verpackungseinheit</a:t>
            </a:r>
            <a:r>
              <a:rPr lang="en-US" sz="1800" dirty="0"/>
              <a:t> </a:t>
            </a:r>
            <a:r>
              <a:rPr lang="en-US" sz="1800" dirty="0" err="1"/>
              <a:t>für</a:t>
            </a:r>
            <a:r>
              <a:rPr lang="en-US" sz="1800" dirty="0"/>
              <a:t> den </a:t>
            </a:r>
            <a:r>
              <a:rPr lang="en-US" sz="1800" dirty="0" err="1"/>
              <a:t>Dienstgebrauch</a:t>
            </a:r>
            <a:r>
              <a:rPr lang="en-US" sz="1800" dirty="0"/>
              <a:t> </a:t>
            </a:r>
            <a:r>
              <a:rPr lang="en-US" sz="1800" dirty="0" err="1"/>
              <a:t>nicht</a:t>
            </a:r>
            <a:r>
              <a:rPr lang="en-US" sz="1800" dirty="0"/>
              <a:t> </a:t>
            </a:r>
            <a:r>
              <a:rPr lang="en-US" sz="1800" dirty="0" err="1"/>
              <a:t>zweckmässig</a:t>
            </a:r>
            <a:r>
              <a:rPr lang="en-US" sz="1800" dirty="0"/>
              <a:t> </a:t>
            </a:r>
            <a:r>
              <a:rPr lang="en-US" sz="1800" dirty="0" err="1"/>
              <a:t>ist</a:t>
            </a:r>
            <a:r>
              <a:rPr lang="en-US" sz="1800" dirty="0"/>
              <a:t>.</a:t>
            </a:r>
            <a:endParaRPr lang="de-CH" sz="1800" dirty="0"/>
          </a:p>
          <a:p>
            <a:pPr marL="0" indent="0">
              <a:buNone/>
            </a:pPr>
            <a:endParaRPr lang="de-CH" sz="1800" dirty="0"/>
          </a:p>
          <a:p>
            <a:pPr marL="0" indent="0">
              <a:buNone/>
            </a:pPr>
            <a:r>
              <a:rPr lang="de-CH" sz="1800" b="1" dirty="0"/>
              <a:t>Neu</a:t>
            </a:r>
          </a:p>
          <a:p>
            <a:pPr marL="0" indent="0">
              <a:buNone/>
            </a:pPr>
            <a:r>
              <a:rPr lang="en-US" sz="1800" dirty="0"/>
              <a:t>¹Der </a:t>
            </a:r>
            <a:r>
              <a:rPr lang="en-US" sz="1800" dirty="0" err="1"/>
              <a:t>Ankauf</a:t>
            </a:r>
            <a:r>
              <a:rPr lang="en-US" sz="1800" dirty="0"/>
              <a:t> der </a:t>
            </a:r>
            <a:r>
              <a:rPr lang="en-US" sz="1800" dirty="0" err="1"/>
              <a:t>Artikel</a:t>
            </a:r>
            <a:r>
              <a:rPr lang="en-US" sz="1800" dirty="0"/>
              <a:t> des </a:t>
            </a:r>
            <a:r>
              <a:rPr lang="en-US" sz="1800" dirty="0" err="1"/>
              <a:t>Armeeproviantes</a:t>
            </a:r>
            <a:r>
              <a:rPr lang="en-US" sz="1800" dirty="0"/>
              <a:t> </a:t>
            </a:r>
            <a:r>
              <a:rPr lang="en-US" sz="1800" dirty="0" err="1"/>
              <a:t>sowie</a:t>
            </a:r>
            <a:r>
              <a:rPr lang="en-US" sz="1800" dirty="0"/>
              <a:t> </a:t>
            </a:r>
            <a:r>
              <a:rPr lang="en-US" sz="1800" dirty="0" err="1"/>
              <a:t>gleichartige</a:t>
            </a:r>
            <a:r>
              <a:rPr lang="en-US" sz="1800" dirty="0"/>
              <a:t> </a:t>
            </a:r>
            <a:r>
              <a:rPr lang="en-US" sz="1800" dirty="0" err="1"/>
              <a:t>oder</a:t>
            </a:r>
            <a:r>
              <a:rPr lang="en-US" sz="1800" dirty="0"/>
              <a:t> </a:t>
            </a:r>
            <a:r>
              <a:rPr lang="en-US" sz="1800" dirty="0" err="1"/>
              <a:t>ähnliche</a:t>
            </a:r>
            <a:r>
              <a:rPr lang="en-US" sz="1800" dirty="0"/>
              <a:t> </a:t>
            </a:r>
            <a:r>
              <a:rPr lang="en-US" sz="1800" dirty="0" err="1"/>
              <a:t>Artikel</a:t>
            </a:r>
            <a:r>
              <a:rPr lang="en-US" sz="1800" dirty="0"/>
              <a:t> </a:t>
            </a:r>
            <a:r>
              <a:rPr lang="en-US" sz="1800" dirty="0" err="1"/>
              <a:t>ist</a:t>
            </a:r>
            <a:r>
              <a:rPr lang="en-US" sz="1800" dirty="0"/>
              <a:t> </a:t>
            </a:r>
            <a:r>
              <a:rPr lang="en-US" sz="1800" dirty="0" err="1"/>
              <a:t>nur</a:t>
            </a:r>
            <a:r>
              <a:rPr lang="en-US" sz="1800" dirty="0"/>
              <a:t> in </a:t>
            </a:r>
            <a:r>
              <a:rPr lang="en-US" sz="1800" dirty="0" err="1"/>
              <a:t>folgenden</a:t>
            </a:r>
            <a:r>
              <a:rPr lang="en-US" sz="1800" dirty="0"/>
              <a:t> </a:t>
            </a:r>
            <a:r>
              <a:rPr lang="en-US" sz="1800" dirty="0" err="1"/>
              <a:t>Fällen</a:t>
            </a:r>
            <a:r>
              <a:rPr lang="en-US" sz="1800" dirty="0"/>
              <a:t> </a:t>
            </a:r>
            <a:r>
              <a:rPr lang="en-US" sz="1800" dirty="0" err="1"/>
              <a:t>gestattet</a:t>
            </a:r>
            <a:r>
              <a:rPr lang="en-US" sz="1800" dirty="0"/>
              <a:t>:</a:t>
            </a:r>
            <a:endParaRPr lang="de-CH" sz="1800" dirty="0"/>
          </a:p>
          <a:p>
            <a:pPr marL="457200" lvl="0" indent="-457200">
              <a:buFont typeface="+mj-lt"/>
              <a:buAutoNum type="alphaLcParenR"/>
            </a:pPr>
            <a:r>
              <a:rPr lang="en-US" sz="1800" dirty="0" err="1"/>
              <a:t>wenn</a:t>
            </a:r>
            <a:r>
              <a:rPr lang="en-US" sz="1800" dirty="0"/>
              <a:t> am </a:t>
            </a:r>
            <a:r>
              <a:rPr lang="en-US" sz="1800" dirty="0" err="1"/>
              <a:t>Dienstende</a:t>
            </a:r>
            <a:r>
              <a:rPr lang="en-US" sz="1800" dirty="0"/>
              <a:t> </a:t>
            </a:r>
            <a:r>
              <a:rPr lang="en-US" sz="1800" dirty="0" err="1"/>
              <a:t>zur</a:t>
            </a:r>
            <a:r>
              <a:rPr lang="en-US" sz="1800" dirty="0"/>
              <a:t> </a:t>
            </a:r>
            <a:r>
              <a:rPr lang="en-US" sz="1800" dirty="0" err="1"/>
              <a:t>Zubereitung</a:t>
            </a:r>
            <a:r>
              <a:rPr lang="en-US" sz="1800" dirty="0"/>
              <a:t> </a:t>
            </a:r>
            <a:r>
              <a:rPr lang="en-US" sz="1800" dirty="0" err="1"/>
              <a:t>einer</a:t>
            </a:r>
            <a:r>
              <a:rPr lang="en-US" sz="1800" dirty="0"/>
              <a:t> </a:t>
            </a:r>
            <a:r>
              <a:rPr lang="en-US" sz="1800" dirty="0" err="1"/>
              <a:t>Mahlzeit</a:t>
            </a:r>
            <a:r>
              <a:rPr lang="en-US" sz="1800" dirty="0"/>
              <a:t> </a:t>
            </a:r>
            <a:r>
              <a:rPr lang="en-US" sz="1800" dirty="0" err="1"/>
              <a:t>Restbestände</a:t>
            </a:r>
            <a:r>
              <a:rPr lang="en-US" sz="1800" dirty="0"/>
              <a:t> </a:t>
            </a:r>
            <a:r>
              <a:rPr lang="en-US" sz="1800" dirty="0" err="1"/>
              <a:t>ergänzt</a:t>
            </a:r>
            <a:r>
              <a:rPr lang="en-US" sz="1800" dirty="0"/>
              <a:t> </a:t>
            </a:r>
            <a:r>
              <a:rPr lang="en-US" sz="1800" dirty="0" err="1"/>
              <a:t>werden</a:t>
            </a:r>
            <a:r>
              <a:rPr lang="en-US" sz="1800" dirty="0"/>
              <a:t> </a:t>
            </a:r>
            <a:r>
              <a:rPr lang="en-US" sz="1800" dirty="0" err="1"/>
              <a:t>müssen</a:t>
            </a:r>
            <a:r>
              <a:rPr lang="en-US" sz="1800" dirty="0"/>
              <a:t>;</a:t>
            </a:r>
            <a:endParaRPr lang="de-CH" sz="1800" dirty="0"/>
          </a:p>
          <a:p>
            <a:pPr marL="457200" lvl="0" indent="-457200">
              <a:buFont typeface="+mj-lt"/>
              <a:buAutoNum type="alphaLcParenR"/>
            </a:pPr>
            <a:r>
              <a:rPr lang="en-US" sz="1800" dirty="0" err="1"/>
              <a:t>wenn</a:t>
            </a:r>
            <a:r>
              <a:rPr lang="en-US" sz="1800" dirty="0"/>
              <a:t> die </a:t>
            </a:r>
            <a:r>
              <a:rPr lang="en-US" sz="1800" dirty="0" err="1"/>
              <a:t>Übernahme</a:t>
            </a:r>
            <a:r>
              <a:rPr lang="en-US" sz="1800" dirty="0"/>
              <a:t> von </a:t>
            </a:r>
            <a:r>
              <a:rPr lang="en-US" sz="1800" dirty="0" err="1"/>
              <a:t>einer</a:t>
            </a:r>
            <a:r>
              <a:rPr lang="en-US" sz="1800" dirty="0"/>
              <a:t> </a:t>
            </a:r>
            <a:r>
              <a:rPr lang="en-US" sz="1800" dirty="0" err="1"/>
              <a:t>anderen</a:t>
            </a:r>
            <a:r>
              <a:rPr lang="en-US" sz="1800" dirty="0"/>
              <a:t> </a:t>
            </a:r>
            <a:r>
              <a:rPr lang="en-US" sz="1800" dirty="0" err="1"/>
              <a:t>Truppe</a:t>
            </a:r>
            <a:r>
              <a:rPr lang="en-US" sz="1800" dirty="0"/>
              <a:t> </a:t>
            </a:r>
            <a:r>
              <a:rPr lang="en-US" sz="1800" dirty="0" err="1"/>
              <a:t>nicht</a:t>
            </a:r>
            <a:r>
              <a:rPr lang="en-US" sz="1800" dirty="0"/>
              <a:t> </a:t>
            </a:r>
            <a:r>
              <a:rPr lang="en-US" sz="1800" dirty="0" err="1"/>
              <a:t>möglich</a:t>
            </a:r>
            <a:r>
              <a:rPr lang="en-US" sz="1800" dirty="0"/>
              <a:t> </a:t>
            </a:r>
            <a:r>
              <a:rPr lang="en-US" sz="1800" dirty="0" err="1"/>
              <a:t>ist</a:t>
            </a:r>
            <a:r>
              <a:rPr lang="en-US" sz="1800" dirty="0"/>
              <a:t>;</a:t>
            </a:r>
            <a:endParaRPr lang="de-CH" sz="1800" dirty="0"/>
          </a:p>
          <a:p>
            <a:pPr marL="457200" lvl="0" indent="-457200">
              <a:buFont typeface="+mj-lt"/>
              <a:buAutoNum type="alphaLcParenR"/>
            </a:pPr>
            <a:r>
              <a:rPr lang="en-US" sz="1800" dirty="0" err="1">
                <a:solidFill>
                  <a:srgbClr val="FF0000"/>
                </a:solidFill>
              </a:rPr>
              <a:t>wenn</a:t>
            </a:r>
            <a:r>
              <a:rPr lang="en-US" sz="1800" dirty="0">
                <a:solidFill>
                  <a:srgbClr val="FF0000"/>
                </a:solidFill>
              </a:rPr>
              <a:t> </a:t>
            </a:r>
            <a:r>
              <a:rPr lang="en-US" sz="1800" dirty="0" err="1">
                <a:solidFill>
                  <a:srgbClr val="FF0000"/>
                </a:solidFill>
              </a:rPr>
              <a:t>aufgrund</a:t>
            </a:r>
            <a:r>
              <a:rPr lang="en-US" sz="1800" dirty="0">
                <a:solidFill>
                  <a:srgbClr val="FF0000"/>
                </a:solidFill>
              </a:rPr>
              <a:t> der </a:t>
            </a:r>
            <a:r>
              <a:rPr lang="en-US" sz="1800" dirty="0" err="1">
                <a:solidFill>
                  <a:srgbClr val="FF0000"/>
                </a:solidFill>
              </a:rPr>
              <a:t>Truppengrösse</a:t>
            </a:r>
            <a:r>
              <a:rPr lang="en-US" sz="1800" dirty="0">
                <a:solidFill>
                  <a:srgbClr val="FF0000"/>
                </a:solidFill>
              </a:rPr>
              <a:t> </a:t>
            </a:r>
            <a:r>
              <a:rPr lang="en-US" sz="1800" dirty="0" err="1">
                <a:solidFill>
                  <a:srgbClr val="FF0000"/>
                </a:solidFill>
              </a:rPr>
              <a:t>nur</a:t>
            </a:r>
            <a:r>
              <a:rPr lang="en-US" sz="1800" dirty="0">
                <a:solidFill>
                  <a:srgbClr val="FF0000"/>
                </a:solidFill>
              </a:rPr>
              <a:t> </a:t>
            </a:r>
            <a:r>
              <a:rPr lang="en-US" sz="1800" dirty="0" err="1">
                <a:solidFill>
                  <a:srgbClr val="FF0000"/>
                </a:solidFill>
              </a:rPr>
              <a:t>Kleinstmengen</a:t>
            </a:r>
            <a:r>
              <a:rPr lang="en-US" sz="1800" dirty="0">
                <a:solidFill>
                  <a:srgbClr val="FF0000"/>
                </a:solidFill>
              </a:rPr>
              <a:t> </a:t>
            </a:r>
            <a:r>
              <a:rPr lang="en-US" sz="1800" dirty="0" err="1">
                <a:solidFill>
                  <a:srgbClr val="FF0000"/>
                </a:solidFill>
              </a:rPr>
              <a:t>beschafft</a:t>
            </a:r>
            <a:r>
              <a:rPr lang="en-US" sz="1800" dirty="0">
                <a:solidFill>
                  <a:srgbClr val="FF0000"/>
                </a:solidFill>
              </a:rPr>
              <a:t> </a:t>
            </a:r>
            <a:r>
              <a:rPr lang="en-US" sz="1800" dirty="0" err="1">
                <a:solidFill>
                  <a:srgbClr val="FF0000"/>
                </a:solidFill>
              </a:rPr>
              <a:t>werden</a:t>
            </a:r>
            <a:r>
              <a:rPr lang="en-US" sz="1800" dirty="0">
                <a:solidFill>
                  <a:srgbClr val="FF0000"/>
                </a:solidFill>
              </a:rPr>
              <a:t> </a:t>
            </a:r>
            <a:r>
              <a:rPr lang="en-US" sz="1800" dirty="0" err="1">
                <a:solidFill>
                  <a:srgbClr val="FF0000"/>
                </a:solidFill>
              </a:rPr>
              <a:t>müssen</a:t>
            </a:r>
            <a:r>
              <a:rPr lang="en-US" sz="1800" dirty="0">
                <a:solidFill>
                  <a:srgbClr val="FF0000"/>
                </a:solidFill>
              </a:rPr>
              <a:t>. </a:t>
            </a:r>
            <a:endParaRPr lang="de-CH" sz="1800" dirty="0">
              <a:solidFill>
                <a:srgbClr val="FF0000"/>
              </a:solidFill>
            </a:endParaRP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3218: An- und Verkauf von Armeeproviant</a:t>
            </a:r>
          </a:p>
        </p:txBody>
      </p:sp>
      <p:pic>
        <p:nvPicPr>
          <p:cNvPr id="2" name="Picture 2" descr="Armeeprovi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400" y="345693"/>
            <a:ext cx="2033956" cy="12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02261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1"/>
          <p:cNvSpPr>
            <a:spLocks noGrp="1" noChangeArrowheads="1"/>
          </p:cNvSpPr>
          <p:nvPr>
            <p:ph type="body" idx="1"/>
          </p:nvPr>
        </p:nvSpPr>
        <p:spPr>
          <a:xfrm>
            <a:off x="1775520" y="1988840"/>
            <a:ext cx="9864031" cy="3996382"/>
          </a:xfrm>
        </p:spPr>
        <p:txBody>
          <a:bodyPr/>
          <a:lstStyle/>
          <a:p>
            <a:pPr marL="0" indent="0">
              <a:buNone/>
            </a:pPr>
            <a:r>
              <a:rPr lang="de-CH" sz="1800" b="1" dirty="0"/>
              <a:t>Alt</a:t>
            </a:r>
          </a:p>
          <a:p>
            <a:pPr marL="0" indent="0">
              <a:buNone/>
            </a:pPr>
            <a:r>
              <a:rPr lang="en-US" sz="1800" dirty="0"/>
              <a:t>²Armeeproviant, der </a:t>
            </a:r>
            <a:r>
              <a:rPr lang="en-US" sz="1800" dirty="0" err="1"/>
              <a:t>nicht</a:t>
            </a:r>
            <a:r>
              <a:rPr lang="en-US" sz="1800" dirty="0"/>
              <a:t> </a:t>
            </a:r>
            <a:r>
              <a:rPr lang="en-US" sz="1800" dirty="0" err="1"/>
              <a:t>aufgebraucht</a:t>
            </a:r>
            <a:r>
              <a:rPr lang="en-US" sz="1800" dirty="0"/>
              <a:t> </a:t>
            </a:r>
            <a:r>
              <a:rPr lang="en-US" sz="1800" dirty="0" err="1"/>
              <a:t>werden</a:t>
            </a:r>
            <a:r>
              <a:rPr lang="en-US" sz="1800" dirty="0"/>
              <a:t> </a:t>
            </a:r>
            <a:r>
              <a:rPr lang="en-US" sz="1800" dirty="0" err="1"/>
              <a:t>kann</a:t>
            </a:r>
            <a:r>
              <a:rPr lang="en-US" sz="1800" dirty="0"/>
              <a:t>, </a:t>
            </a:r>
            <a:r>
              <a:rPr lang="en-US" sz="1800" dirty="0" err="1"/>
              <a:t>ist</a:t>
            </a:r>
            <a:r>
              <a:rPr lang="en-US" sz="1800" dirty="0"/>
              <a:t> </a:t>
            </a:r>
            <a:r>
              <a:rPr lang="en-US" sz="1800" dirty="0" err="1"/>
              <a:t>wie</a:t>
            </a:r>
            <a:r>
              <a:rPr lang="en-US" sz="1800" dirty="0"/>
              <a:t> </a:t>
            </a:r>
            <a:r>
              <a:rPr lang="en-US" sz="1800" dirty="0" err="1"/>
              <a:t>folgt</a:t>
            </a:r>
            <a:r>
              <a:rPr lang="en-US" sz="1800" dirty="0"/>
              <a:t> </a:t>
            </a:r>
            <a:r>
              <a:rPr lang="en-US" sz="1800" dirty="0" err="1"/>
              <a:t>zu</a:t>
            </a:r>
            <a:r>
              <a:rPr lang="en-US" sz="1800" dirty="0"/>
              <a:t> </a:t>
            </a:r>
            <a:r>
              <a:rPr lang="en-US" sz="1800" dirty="0" err="1"/>
              <a:t>verwerten</a:t>
            </a:r>
            <a:r>
              <a:rPr lang="en-US" sz="1800" dirty="0"/>
              <a:t>:</a:t>
            </a:r>
            <a:endParaRPr lang="de-CH" sz="1800" dirty="0"/>
          </a:p>
          <a:p>
            <a:pPr lvl="0">
              <a:buFont typeface="+mj-lt"/>
              <a:buAutoNum type="alphaLcParenR"/>
            </a:pPr>
            <a:r>
              <a:rPr lang="en-US" sz="1800" dirty="0" err="1"/>
              <a:t>Sammelpackungen</a:t>
            </a:r>
            <a:r>
              <a:rPr lang="en-US" sz="1800" dirty="0"/>
              <a:t> </a:t>
            </a:r>
            <a:r>
              <a:rPr lang="en-US" sz="1800" dirty="0" err="1"/>
              <a:t>sind</a:t>
            </a:r>
            <a:r>
              <a:rPr lang="en-US" sz="1800" dirty="0"/>
              <a:t> </a:t>
            </a:r>
            <a:r>
              <a:rPr lang="en-US" sz="1800" dirty="0" err="1"/>
              <a:t>zurückzuschieben</a:t>
            </a:r>
            <a:r>
              <a:rPr lang="en-US" sz="1800" dirty="0"/>
              <a:t>;</a:t>
            </a:r>
            <a:endParaRPr lang="de-CH" sz="1800" dirty="0"/>
          </a:p>
          <a:p>
            <a:pPr lvl="0">
              <a:buFont typeface="+mj-lt"/>
              <a:buAutoNum type="alphaLcParenR"/>
            </a:pPr>
            <a:r>
              <a:rPr lang="en-US" sz="1800" dirty="0" err="1"/>
              <a:t>Angebrochene</a:t>
            </a:r>
            <a:r>
              <a:rPr lang="en-US" sz="1800" dirty="0"/>
              <a:t> </a:t>
            </a:r>
            <a:r>
              <a:rPr lang="en-US" sz="1800" dirty="0" err="1"/>
              <a:t>Packungen</a:t>
            </a:r>
            <a:r>
              <a:rPr lang="en-US" sz="1800" dirty="0"/>
              <a:t> </a:t>
            </a:r>
            <a:r>
              <a:rPr lang="en-US" sz="1800" dirty="0" err="1"/>
              <a:t>sind</a:t>
            </a:r>
            <a:r>
              <a:rPr lang="en-US" sz="1800" dirty="0"/>
              <a:t> </a:t>
            </a:r>
            <a:r>
              <a:rPr lang="en-US" sz="1800" dirty="0" err="1"/>
              <a:t>bestmöglichst</a:t>
            </a:r>
            <a:r>
              <a:rPr lang="en-US" sz="1800" dirty="0"/>
              <a:t> </a:t>
            </a:r>
            <a:r>
              <a:rPr lang="en-US" sz="1800" dirty="0" err="1"/>
              <a:t>zugunsten</a:t>
            </a:r>
            <a:r>
              <a:rPr lang="en-US" sz="1800" dirty="0"/>
              <a:t> der </a:t>
            </a:r>
            <a:r>
              <a:rPr lang="en-US" sz="1800" dirty="0" err="1"/>
              <a:t>Dienstkasse</a:t>
            </a:r>
            <a:r>
              <a:rPr lang="en-US" sz="1800" dirty="0"/>
              <a:t> (GVF 54) und </a:t>
            </a:r>
            <a:r>
              <a:rPr lang="en-US" sz="1800" dirty="0" err="1"/>
              <a:t>unter</a:t>
            </a:r>
            <a:r>
              <a:rPr lang="en-US" sz="1800" dirty="0"/>
              <a:t> </a:t>
            </a:r>
            <a:r>
              <a:rPr lang="en-US" sz="1800" dirty="0" err="1"/>
              <a:t>Gutschrift</a:t>
            </a:r>
            <a:r>
              <a:rPr lang="en-US" sz="1800" dirty="0"/>
              <a:t> des </a:t>
            </a:r>
            <a:r>
              <a:rPr lang="en-US" sz="1800" dirty="0" err="1"/>
              <a:t>vereinnahmten</a:t>
            </a:r>
            <a:r>
              <a:rPr lang="en-US" sz="1800" dirty="0"/>
              <a:t> </a:t>
            </a:r>
            <a:r>
              <a:rPr lang="en-US" sz="1800" dirty="0" err="1"/>
              <a:t>Betrages</a:t>
            </a:r>
            <a:r>
              <a:rPr lang="en-US" sz="1800" dirty="0"/>
              <a:t> in der </a:t>
            </a:r>
            <a:r>
              <a:rPr lang="en-US" sz="1800" dirty="0" err="1"/>
              <a:t>Verpflegungsabrechnung</a:t>
            </a:r>
            <a:r>
              <a:rPr lang="en-US" sz="1800" dirty="0"/>
              <a:t> </a:t>
            </a:r>
            <a:r>
              <a:rPr lang="en-US" sz="1800" dirty="0" err="1"/>
              <a:t>zu</a:t>
            </a:r>
            <a:r>
              <a:rPr lang="en-US" sz="1800" dirty="0"/>
              <a:t> </a:t>
            </a:r>
            <a:r>
              <a:rPr lang="en-US" sz="1800" dirty="0" err="1"/>
              <a:t>verkaufen</a:t>
            </a:r>
            <a:r>
              <a:rPr lang="en-US" sz="1800" dirty="0"/>
              <a:t>.</a:t>
            </a:r>
            <a:endParaRPr lang="de-CH" sz="1800" dirty="0"/>
          </a:p>
          <a:p>
            <a:pPr marL="0" indent="0">
              <a:buNone/>
            </a:pPr>
            <a:r>
              <a:rPr lang="de-CH" sz="1800" b="1" dirty="0"/>
              <a:t>Neu</a:t>
            </a:r>
          </a:p>
          <a:p>
            <a:pPr marL="0" indent="0">
              <a:buNone/>
            </a:pPr>
            <a:r>
              <a:rPr lang="en-US" sz="1800" dirty="0"/>
              <a:t>²Armeeproviant, der </a:t>
            </a:r>
            <a:r>
              <a:rPr lang="en-US" sz="1800" dirty="0" err="1"/>
              <a:t>nicht</a:t>
            </a:r>
            <a:r>
              <a:rPr lang="en-US" sz="1800" dirty="0"/>
              <a:t> </a:t>
            </a:r>
            <a:r>
              <a:rPr lang="en-US" sz="1800" dirty="0" err="1"/>
              <a:t>aufgebraucht</a:t>
            </a:r>
            <a:r>
              <a:rPr lang="en-US" sz="1800" dirty="0"/>
              <a:t> </a:t>
            </a:r>
            <a:r>
              <a:rPr lang="en-US" sz="1800" dirty="0" err="1"/>
              <a:t>werden</a:t>
            </a:r>
            <a:r>
              <a:rPr lang="en-US" sz="1800" dirty="0"/>
              <a:t> </a:t>
            </a:r>
            <a:r>
              <a:rPr lang="en-US" sz="1800" dirty="0" err="1"/>
              <a:t>kann</a:t>
            </a:r>
            <a:r>
              <a:rPr lang="en-US" sz="1800" dirty="0"/>
              <a:t>, </a:t>
            </a:r>
            <a:r>
              <a:rPr lang="en-US" sz="1800" dirty="0" err="1"/>
              <a:t>ist</a:t>
            </a:r>
            <a:r>
              <a:rPr lang="en-US" sz="1800" dirty="0"/>
              <a:t> </a:t>
            </a:r>
            <a:r>
              <a:rPr lang="en-US" sz="1800" dirty="0" err="1"/>
              <a:t>wie</a:t>
            </a:r>
            <a:r>
              <a:rPr lang="en-US" sz="1800" dirty="0"/>
              <a:t> </a:t>
            </a:r>
            <a:r>
              <a:rPr lang="en-US" sz="1800" dirty="0" err="1"/>
              <a:t>folgt</a:t>
            </a:r>
            <a:r>
              <a:rPr lang="en-US" sz="1800" dirty="0"/>
              <a:t> </a:t>
            </a:r>
            <a:r>
              <a:rPr lang="en-US" sz="1800" dirty="0" err="1"/>
              <a:t>zu</a:t>
            </a:r>
            <a:r>
              <a:rPr lang="en-US" sz="1800" dirty="0"/>
              <a:t> </a:t>
            </a:r>
            <a:r>
              <a:rPr lang="en-US" sz="1800" dirty="0" err="1"/>
              <a:t>verwerten</a:t>
            </a:r>
            <a:r>
              <a:rPr lang="en-US" sz="1800" dirty="0"/>
              <a:t>:</a:t>
            </a:r>
            <a:endParaRPr lang="de-CH" sz="1800" dirty="0"/>
          </a:p>
          <a:p>
            <a:pPr lvl="0">
              <a:buFont typeface="+mj-lt"/>
              <a:buAutoNum type="alphaLcParenR"/>
            </a:pPr>
            <a:r>
              <a:rPr lang="en-US" sz="1800" dirty="0" err="1"/>
              <a:t>Sammelpackungen</a:t>
            </a:r>
            <a:r>
              <a:rPr lang="en-US" sz="1800" dirty="0"/>
              <a:t> </a:t>
            </a:r>
            <a:r>
              <a:rPr lang="en-US" sz="1800" dirty="0" err="1"/>
              <a:t>sind</a:t>
            </a:r>
            <a:r>
              <a:rPr lang="en-US" sz="1800" dirty="0"/>
              <a:t> </a:t>
            </a:r>
            <a:r>
              <a:rPr lang="en-US" sz="1800" dirty="0" err="1"/>
              <a:t>zurückzuschieben</a:t>
            </a:r>
            <a:r>
              <a:rPr lang="en-US" sz="1800" dirty="0"/>
              <a:t>;</a:t>
            </a:r>
            <a:endParaRPr lang="de-CH" sz="1800" dirty="0"/>
          </a:p>
          <a:p>
            <a:pPr lvl="0">
              <a:buFont typeface="+mj-lt"/>
              <a:buAutoNum type="alphaLcParenR"/>
            </a:pPr>
            <a:r>
              <a:rPr lang="en-US" sz="1800" dirty="0" err="1">
                <a:solidFill>
                  <a:srgbClr val="FF0000"/>
                </a:solidFill>
              </a:rPr>
              <a:t>Angebrochene</a:t>
            </a:r>
            <a:r>
              <a:rPr lang="en-US" sz="1800" dirty="0">
                <a:solidFill>
                  <a:srgbClr val="FF0000"/>
                </a:solidFill>
              </a:rPr>
              <a:t> </a:t>
            </a:r>
            <a:r>
              <a:rPr lang="en-US" sz="1800" dirty="0" err="1">
                <a:solidFill>
                  <a:srgbClr val="FF0000"/>
                </a:solidFill>
              </a:rPr>
              <a:t>Packungen</a:t>
            </a:r>
            <a:r>
              <a:rPr lang="en-US" sz="1800" dirty="0">
                <a:solidFill>
                  <a:srgbClr val="FF0000"/>
                </a:solidFill>
              </a:rPr>
              <a:t> </a:t>
            </a:r>
            <a:r>
              <a:rPr lang="en-US" sz="1800" dirty="0" err="1">
                <a:solidFill>
                  <a:srgbClr val="FF0000"/>
                </a:solidFill>
              </a:rPr>
              <a:t>sind</a:t>
            </a:r>
            <a:r>
              <a:rPr lang="en-US" sz="1800" dirty="0">
                <a:solidFill>
                  <a:srgbClr val="FF0000"/>
                </a:solidFill>
              </a:rPr>
              <a:t> an </a:t>
            </a:r>
            <a:r>
              <a:rPr lang="en-US" sz="1800" dirty="0" err="1">
                <a:solidFill>
                  <a:srgbClr val="FF0000"/>
                </a:solidFill>
              </a:rPr>
              <a:t>eine</a:t>
            </a:r>
            <a:r>
              <a:rPr lang="en-US" sz="1800" dirty="0">
                <a:solidFill>
                  <a:srgbClr val="FF0000"/>
                </a:solidFill>
              </a:rPr>
              <a:t> </a:t>
            </a:r>
            <a:r>
              <a:rPr lang="en-US" sz="1800" dirty="0" err="1">
                <a:solidFill>
                  <a:srgbClr val="FF0000"/>
                </a:solidFill>
              </a:rPr>
              <a:t>andere</a:t>
            </a:r>
            <a:r>
              <a:rPr lang="en-US" sz="1800" dirty="0">
                <a:solidFill>
                  <a:srgbClr val="FF0000"/>
                </a:solidFill>
              </a:rPr>
              <a:t> </a:t>
            </a:r>
            <a:r>
              <a:rPr lang="en-US" sz="1800" dirty="0" err="1">
                <a:solidFill>
                  <a:srgbClr val="FF0000"/>
                </a:solidFill>
              </a:rPr>
              <a:t>Truppe</a:t>
            </a:r>
            <a:r>
              <a:rPr lang="en-US" sz="1800" dirty="0">
                <a:solidFill>
                  <a:srgbClr val="FF0000"/>
                </a:solidFill>
              </a:rPr>
              <a:t> </a:t>
            </a:r>
            <a:r>
              <a:rPr lang="en-US" sz="1800" dirty="0" err="1">
                <a:solidFill>
                  <a:srgbClr val="FF0000"/>
                </a:solidFill>
              </a:rPr>
              <a:t>oder</a:t>
            </a:r>
            <a:r>
              <a:rPr lang="en-US" sz="1800" dirty="0">
                <a:solidFill>
                  <a:srgbClr val="FF0000"/>
                </a:solidFill>
              </a:rPr>
              <a:t> </a:t>
            </a:r>
            <a:r>
              <a:rPr lang="en-US" sz="1800" dirty="0" err="1">
                <a:solidFill>
                  <a:srgbClr val="FF0000"/>
                </a:solidFill>
              </a:rPr>
              <a:t>Waffenplatzküche</a:t>
            </a:r>
            <a:r>
              <a:rPr lang="en-US" sz="1800" dirty="0">
                <a:solidFill>
                  <a:srgbClr val="FF0000"/>
                </a:solidFill>
              </a:rPr>
              <a:t> </a:t>
            </a:r>
            <a:r>
              <a:rPr lang="en-US" sz="1800" dirty="0" err="1">
                <a:solidFill>
                  <a:srgbClr val="FF0000"/>
                </a:solidFill>
              </a:rPr>
              <a:t>zu</a:t>
            </a:r>
            <a:r>
              <a:rPr lang="en-US" sz="1800" dirty="0">
                <a:solidFill>
                  <a:srgbClr val="FF0000"/>
                </a:solidFill>
              </a:rPr>
              <a:t> </a:t>
            </a:r>
            <a:r>
              <a:rPr lang="en-US" sz="1800" dirty="0" err="1">
                <a:solidFill>
                  <a:srgbClr val="FF0000"/>
                </a:solidFill>
              </a:rPr>
              <a:t>übergeben</a:t>
            </a:r>
            <a:r>
              <a:rPr lang="en-US" sz="1800" dirty="0">
                <a:solidFill>
                  <a:srgbClr val="FF0000"/>
                </a:solidFill>
              </a:rPr>
              <a:t>;</a:t>
            </a:r>
          </a:p>
          <a:p>
            <a:pPr algn="l">
              <a:buFont typeface="+mj-lt"/>
              <a:buAutoNum type="alphaLcParenR"/>
            </a:pPr>
            <a:r>
              <a:rPr lang="en-US" sz="1800" dirty="0" err="1">
                <a:solidFill>
                  <a:srgbClr val="FF0000"/>
                </a:solidFill>
              </a:rPr>
              <a:t>Angebrochene</a:t>
            </a:r>
            <a:r>
              <a:rPr lang="en-US" sz="1800" dirty="0">
                <a:solidFill>
                  <a:srgbClr val="FF0000"/>
                </a:solidFill>
              </a:rPr>
              <a:t> </a:t>
            </a:r>
            <a:r>
              <a:rPr lang="en-US" sz="1800" dirty="0" err="1">
                <a:solidFill>
                  <a:srgbClr val="FF0000"/>
                </a:solidFill>
              </a:rPr>
              <a:t>Packungen</a:t>
            </a:r>
            <a:r>
              <a:rPr lang="en-US" sz="1800" dirty="0">
                <a:solidFill>
                  <a:srgbClr val="FF0000"/>
                </a:solidFill>
              </a:rPr>
              <a:t> </a:t>
            </a:r>
            <a:r>
              <a:rPr lang="en-US" sz="1800" dirty="0" err="1">
                <a:solidFill>
                  <a:srgbClr val="FF0000"/>
                </a:solidFill>
              </a:rPr>
              <a:t>sind</a:t>
            </a:r>
            <a:r>
              <a:rPr lang="en-US" sz="1800" dirty="0">
                <a:solidFill>
                  <a:srgbClr val="FF0000"/>
                </a:solidFill>
              </a:rPr>
              <a:t> </a:t>
            </a:r>
            <a:r>
              <a:rPr lang="en-US" sz="1800" dirty="0" err="1">
                <a:solidFill>
                  <a:srgbClr val="FF0000"/>
                </a:solidFill>
              </a:rPr>
              <a:t>bestmöglich</a:t>
            </a:r>
            <a:r>
              <a:rPr lang="en-US" sz="1800" dirty="0">
                <a:solidFill>
                  <a:srgbClr val="FF0000"/>
                </a:solidFill>
              </a:rPr>
              <a:t> </a:t>
            </a:r>
            <a:r>
              <a:rPr lang="en-US" sz="1800" dirty="0" err="1">
                <a:solidFill>
                  <a:srgbClr val="FF0000"/>
                </a:solidFill>
              </a:rPr>
              <a:t>zugunsten</a:t>
            </a:r>
            <a:r>
              <a:rPr lang="en-US" sz="1800" dirty="0">
                <a:solidFill>
                  <a:srgbClr val="FF0000"/>
                </a:solidFill>
              </a:rPr>
              <a:t> der </a:t>
            </a:r>
            <a:r>
              <a:rPr lang="en-US" sz="1800" dirty="0" err="1">
                <a:solidFill>
                  <a:srgbClr val="FF0000"/>
                </a:solidFill>
              </a:rPr>
              <a:t>Dienstkasse</a:t>
            </a:r>
            <a:r>
              <a:rPr lang="en-US" sz="1800" dirty="0">
                <a:solidFill>
                  <a:srgbClr val="FF0000"/>
                </a:solidFill>
              </a:rPr>
              <a:t> (GVF 54) und </a:t>
            </a:r>
            <a:r>
              <a:rPr lang="en-US" sz="1800" dirty="0" err="1">
                <a:solidFill>
                  <a:srgbClr val="FF0000"/>
                </a:solidFill>
              </a:rPr>
              <a:t>unter</a:t>
            </a:r>
            <a:r>
              <a:rPr lang="en-US" sz="1800" dirty="0">
                <a:solidFill>
                  <a:srgbClr val="FF0000"/>
                </a:solidFill>
              </a:rPr>
              <a:t> </a:t>
            </a:r>
            <a:r>
              <a:rPr lang="en-US" sz="1800" dirty="0" err="1">
                <a:solidFill>
                  <a:srgbClr val="FF0000"/>
                </a:solidFill>
              </a:rPr>
              <a:t>Gutschrift</a:t>
            </a:r>
            <a:r>
              <a:rPr lang="en-US" sz="1800" dirty="0">
                <a:solidFill>
                  <a:srgbClr val="FF0000"/>
                </a:solidFill>
              </a:rPr>
              <a:t> des </a:t>
            </a:r>
            <a:r>
              <a:rPr lang="en-US" sz="1800" dirty="0" err="1">
                <a:solidFill>
                  <a:srgbClr val="FF0000"/>
                </a:solidFill>
              </a:rPr>
              <a:t>vereinnahmten</a:t>
            </a:r>
            <a:r>
              <a:rPr lang="en-US" sz="1800" dirty="0">
                <a:solidFill>
                  <a:srgbClr val="FF0000"/>
                </a:solidFill>
              </a:rPr>
              <a:t> </a:t>
            </a:r>
            <a:r>
              <a:rPr lang="en-US" sz="1800" dirty="0" err="1">
                <a:solidFill>
                  <a:srgbClr val="FF0000"/>
                </a:solidFill>
              </a:rPr>
              <a:t>Betrages</a:t>
            </a:r>
            <a:r>
              <a:rPr lang="en-US" sz="1800" dirty="0">
                <a:solidFill>
                  <a:srgbClr val="FF0000"/>
                </a:solidFill>
              </a:rPr>
              <a:t> in der </a:t>
            </a:r>
            <a:r>
              <a:rPr lang="en-US" sz="1800" dirty="0" err="1">
                <a:solidFill>
                  <a:srgbClr val="FF0000"/>
                </a:solidFill>
              </a:rPr>
              <a:t>Verpflegungsabrechnung</a:t>
            </a:r>
            <a:r>
              <a:rPr lang="en-US" sz="1800" dirty="0">
                <a:solidFill>
                  <a:srgbClr val="FF0000"/>
                </a:solidFill>
              </a:rPr>
              <a:t> </a:t>
            </a:r>
            <a:r>
              <a:rPr lang="en-US" sz="1800" dirty="0" err="1">
                <a:solidFill>
                  <a:srgbClr val="FF0000"/>
                </a:solidFill>
              </a:rPr>
              <a:t>zu</a:t>
            </a:r>
            <a:r>
              <a:rPr lang="en-US" sz="1800" dirty="0">
                <a:solidFill>
                  <a:srgbClr val="FF0000"/>
                </a:solidFill>
              </a:rPr>
              <a:t> </a:t>
            </a:r>
            <a:r>
              <a:rPr lang="en-US" sz="1800" dirty="0" err="1">
                <a:solidFill>
                  <a:srgbClr val="FF0000"/>
                </a:solidFill>
              </a:rPr>
              <a:t>verkaufen</a:t>
            </a:r>
            <a:r>
              <a:rPr lang="en-US" sz="1800" dirty="0">
                <a:solidFill>
                  <a:srgbClr val="FF0000"/>
                </a:solidFill>
              </a:rPr>
              <a:t>. </a:t>
            </a:r>
            <a:r>
              <a:rPr lang="de-CH" sz="1800" dirty="0">
                <a:solidFill>
                  <a:srgbClr val="FF0000"/>
                </a:solidFill>
              </a:rPr>
              <a:t>Der Käufer oder die Käuferin muss durch den Rechnungsführer oder die Rechnungsführerin darauf hingewiesen werden, dass eine Weitergabe </a:t>
            </a:r>
            <a:r>
              <a:rPr lang="de-CH" sz="1800" dirty="0" err="1">
                <a:solidFill>
                  <a:srgbClr val="FF0000"/>
                </a:solidFill>
              </a:rPr>
              <a:t>bzw</a:t>
            </a:r>
            <a:r>
              <a:rPr lang="de-CH" sz="1800" dirty="0">
                <a:solidFill>
                  <a:srgbClr val="FF0000"/>
                </a:solidFill>
              </a:rPr>
              <a:t> ein Weiterverkauf nicht gestattet ist. Der Bezug ist ausschliesslich für den Eigengebrauch.</a:t>
            </a:r>
          </a:p>
        </p:txBody>
      </p:sp>
      <p:sp>
        <p:nvSpPr>
          <p:cNvPr id="5123" name="Rectangle 18"/>
          <p:cNvSpPr>
            <a:spLocks noGrp="1" noChangeArrowheads="1"/>
          </p:cNvSpPr>
          <p:nvPr>
            <p:ph type="title"/>
          </p:nvPr>
        </p:nvSpPr>
        <p:spPr>
          <a:noFill/>
        </p:spPr>
        <p:txBody>
          <a:bodyPr/>
          <a:lstStyle/>
          <a:p>
            <a:r>
              <a:rPr lang="de-CH" dirty="0"/>
              <a:t>Neuerungen VR 2023</a:t>
            </a:r>
            <a:br>
              <a:rPr lang="de-CH" dirty="0"/>
            </a:br>
            <a:r>
              <a:rPr lang="de-CH" b="0" dirty="0">
                <a:solidFill>
                  <a:schemeClr val="bg2"/>
                </a:solidFill>
              </a:rPr>
              <a:t>3218: An- und Verkauf von Armeeproviant</a:t>
            </a:r>
          </a:p>
        </p:txBody>
      </p:sp>
      <p:pic>
        <p:nvPicPr>
          <p:cNvPr id="2" name="Picture 2" descr="Armeeprovi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400" y="345693"/>
            <a:ext cx="2033956" cy="12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0044283"/>
      </p:ext>
    </p:extLst>
  </p:cSld>
  <p:clrMapOvr>
    <a:masterClrMapping/>
  </p:clrMapOvr>
  <p:transition/>
</p:sld>
</file>

<file path=ppt/theme/theme1.xml><?xml version="1.0" encoding="utf-8"?>
<a:theme xmlns:a="http://schemas.openxmlformats.org/drawingml/2006/main" name="LBA_d">
  <a:themeElements>
    <a:clrScheme name="Master_PST_A_METAPLANU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aster_PST_A_METAPLANUNG">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lnDef>
  </a:objectDefaults>
  <a:extraClrSchemeLst>
    <a:extraClrScheme>
      <a:clrScheme name="Master_PST_A_METAPLANU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_PST_A_METAPLANU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_PST_A_METAPLANU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_PST_A_METAPLANU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_PST_A_METAPLANU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_PST_A_METAPLANU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_PST_A_METAPLANUNG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_PST_A_METAPLANU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_PST_A_METAPLANU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_PST_A_METAPLANU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_PST_A_METAPLANU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_PST_A_METAPLANU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LBA_d.potx" id="{D2119323-142F-4816-A6FE-CB56DDDE6369}" vid="{64C26A8E-115A-47B2-86C4-E4CE488CC916}"/>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LBA_16x9_d</Template>
  <TotalTime>0</TotalTime>
  <Words>1902</Words>
  <Application>Microsoft Office PowerPoint</Application>
  <PresentationFormat>Breitbild</PresentationFormat>
  <Paragraphs>265</Paragraphs>
  <Slides>21</Slides>
  <Notes>21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21</vt:i4>
      </vt:variant>
    </vt:vector>
  </HeadingPairs>
  <TitlesOfParts>
    <vt:vector size="25" baseType="lpstr">
      <vt:lpstr>Arial</vt:lpstr>
      <vt:lpstr>Calibri</vt:lpstr>
      <vt:lpstr>UniversLTStd</vt:lpstr>
      <vt:lpstr>LBA_d</vt:lpstr>
      <vt:lpstr>Neuerungen VR 2023 Allgemeines</vt:lpstr>
      <vt:lpstr>Neuerungen VR 2023 1307: Führung Kantinenkasse</vt:lpstr>
      <vt:lpstr>Neuerungen VR 2023 1401: Geldversorgung</vt:lpstr>
      <vt:lpstr>Neuerungen VR 2023 1402: Rhythmus der Geldvorschüsse</vt:lpstr>
      <vt:lpstr>Neuerungen VR 2023 1503: Zahlungsaufträge</vt:lpstr>
      <vt:lpstr>Neuerungen VR 2023 2102: Soldansätze</vt:lpstr>
      <vt:lpstr>Neuerungen VR 2023 2802: Auszahlung Sold</vt:lpstr>
      <vt:lpstr>Neuerungen VR 2023 3218: An- und Verkauf von Armeeproviant</vt:lpstr>
      <vt:lpstr>Neuerungen VR 2023 3218: An- und Verkauf von Armeeproviant</vt:lpstr>
      <vt:lpstr>Neuerungen VR 2023 3302: Berechtigung und Abrechnung PV</vt:lpstr>
      <vt:lpstr>Neuerungen VR 2023 3303: Ansätze der PV</vt:lpstr>
      <vt:lpstr>Neuerungen VR 2023 4313: Ansätze Zimmerentschädigung</vt:lpstr>
      <vt:lpstr>Neuerungen VR 2023 4601 + 4602: Logisentschädigung</vt:lpstr>
      <vt:lpstr>Neuerungen VR 2023 4712: Stellfläche für Militärfahrzeuge</vt:lpstr>
      <vt:lpstr>Neuerungen VR 2023 6109: Strohration</vt:lpstr>
      <vt:lpstr>Neuerungen VR 2023 Anh 6: Sachgüter über Kdt-Kredit</vt:lpstr>
      <vt:lpstr>Neuerungen VR 2023 1601: Inventarkontrolle</vt:lpstr>
      <vt:lpstr>Neuerungen VR 2023 Anh 6: Verpflegung Rap Gs Vb</vt:lpstr>
      <vt:lpstr>Neuerungen VR 2023 Anh 12: Bestellrythmus</vt:lpstr>
      <vt:lpstr>Neuerungen VR 2023 Anh 13: Verpflegungskredit</vt:lpstr>
      <vt:lpstr>Neuerungen VR 2023 Print on Demand</vt:lpstr>
    </vt:vector>
  </TitlesOfParts>
  <Company>FUB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Gabriele Robin LVBLOG</dc:creator>
  <cp:lastModifiedBy>Hochuli Kay LBA</cp:lastModifiedBy>
  <cp:revision>265</cp:revision>
  <cp:lastPrinted>2022-11-23T06:15:41Z</cp:lastPrinted>
  <dcterms:created xsi:type="dcterms:W3CDTF">2020-01-17T15:14:34Z</dcterms:created>
  <dcterms:modified xsi:type="dcterms:W3CDTF">2022-11-28T12:31:39Z</dcterms:modified>
</cp:coreProperties>
</file>